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FFA9A47-B183-4ABD-B92C-4E98DA5AD634}" type="datetimeFigureOut">
              <a:rPr lang="ar-IQ" smtClean="0"/>
              <a:t>7/9/1442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1244378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FA9A47-B183-4ABD-B92C-4E98DA5AD634}" type="datetimeFigureOut">
              <a:rPr lang="ar-IQ" smtClean="0"/>
              <a:t>7/9/1442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201943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FA9A47-B183-4ABD-B92C-4E98DA5AD634}" type="datetimeFigureOut">
              <a:rPr lang="ar-IQ" smtClean="0"/>
              <a:t>7/9/1442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42201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FA9A47-B183-4ABD-B92C-4E98DA5AD634}" type="datetimeFigureOut">
              <a:rPr lang="ar-IQ" smtClean="0"/>
              <a:t>7/9/1442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147064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FA9A47-B183-4ABD-B92C-4E98DA5AD634}" type="datetimeFigureOut">
              <a:rPr lang="ar-IQ" smtClean="0"/>
              <a:t>7/9/1442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427240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FFA9A47-B183-4ABD-B92C-4E98DA5AD634}" type="datetimeFigureOut">
              <a:rPr lang="ar-IQ" smtClean="0"/>
              <a:t>7/9/1442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299363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FFA9A47-B183-4ABD-B92C-4E98DA5AD634}" type="datetimeFigureOut">
              <a:rPr lang="ar-IQ" smtClean="0"/>
              <a:t>7/9/1442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367801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FFA9A47-B183-4ABD-B92C-4E98DA5AD634}" type="datetimeFigureOut">
              <a:rPr lang="ar-IQ" smtClean="0"/>
              <a:t>7/9/1442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354398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A9A47-B183-4ABD-B92C-4E98DA5AD634}" type="datetimeFigureOut">
              <a:rPr lang="ar-IQ" smtClean="0"/>
              <a:t>7/9/1442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34272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A9A47-B183-4ABD-B92C-4E98DA5AD634}" type="datetimeFigureOut">
              <a:rPr lang="ar-IQ" smtClean="0"/>
              <a:t>7/9/1442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156300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A9A47-B183-4ABD-B92C-4E98DA5AD634}" type="datetimeFigureOut">
              <a:rPr lang="ar-IQ" smtClean="0"/>
              <a:t>7/9/1442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41A0F0-1A11-43F0-B57F-D77E67B29737}" type="slidenum">
              <a:rPr lang="ar-IQ" smtClean="0"/>
              <a:t>‹#›</a:t>
            </a:fld>
            <a:endParaRPr lang="ar-IQ"/>
          </a:p>
        </p:txBody>
      </p:sp>
    </p:spTree>
    <p:extLst>
      <p:ext uri="{BB962C8B-B14F-4D97-AF65-F5344CB8AC3E}">
        <p14:creationId xmlns:p14="http://schemas.microsoft.com/office/powerpoint/2010/main" val="2214655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FA9A47-B183-4ABD-B92C-4E98DA5AD634}" type="datetimeFigureOut">
              <a:rPr lang="ar-IQ" smtClean="0"/>
              <a:t>7/9/1442</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41A0F0-1A11-43F0-B57F-D77E67B29737}" type="slidenum">
              <a:rPr lang="ar-IQ" smtClean="0"/>
              <a:t>‹#›</a:t>
            </a:fld>
            <a:endParaRPr lang="ar-IQ"/>
          </a:p>
        </p:txBody>
      </p:sp>
    </p:spTree>
    <p:extLst>
      <p:ext uri="{BB962C8B-B14F-4D97-AF65-F5344CB8AC3E}">
        <p14:creationId xmlns:p14="http://schemas.microsoft.com/office/powerpoint/2010/main" val="4278934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solidFill>
                  <a:srgbClr val="FF0000"/>
                </a:solidFill>
                <a:effectLst>
                  <a:outerShdw blurRad="38100" dist="38100" dir="2700000" algn="tl">
                    <a:srgbClr val="000000">
                      <a:alpha val="43137"/>
                    </a:srgbClr>
                  </a:outerShdw>
                </a:effectLst>
              </a:rPr>
              <a:t>MYELOPROLIFERATIVE NEOPLASMS</a:t>
            </a:r>
            <a:endParaRPr lang="ar-IQ" sz="72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smtClean="0"/>
          </a:p>
          <a:p>
            <a:r>
              <a:rPr lang="en-US" sz="2800" b="1" dirty="0" smtClean="0">
                <a:effectLst>
                  <a:outerShdw blurRad="38100" dist="38100" dir="2700000" algn="tl">
                    <a:srgbClr val="000000">
                      <a:alpha val="43137"/>
                    </a:srgbClr>
                  </a:outerShdw>
                </a:effectLst>
              </a:rPr>
              <a:t>Dr. Ali Khazaal Jumaa</a:t>
            </a:r>
          </a:p>
          <a:p>
            <a:r>
              <a:rPr lang="en-US" sz="2800" b="1" dirty="0">
                <a:effectLst>
                  <a:outerShdw blurRad="38100" dist="38100" dir="2700000" algn="tl">
                    <a:srgbClr val="000000">
                      <a:alpha val="43137"/>
                    </a:srgbClr>
                  </a:outerShdw>
                </a:effectLst>
              </a:rPr>
              <a:t>F</a:t>
            </a:r>
            <a:r>
              <a:rPr lang="en-US" sz="2800" b="1" dirty="0" smtClean="0">
                <a:effectLst>
                  <a:outerShdw blurRad="38100" dist="38100" dir="2700000" algn="tl">
                    <a:srgbClr val="000000">
                      <a:alpha val="43137"/>
                    </a:srgbClr>
                  </a:outerShdw>
                </a:effectLst>
              </a:rPr>
              <a:t>.I.B.M.S (Int. Medicine), F.I.B.M.S (Hematology)</a:t>
            </a:r>
            <a:r>
              <a:rPr lang="en-US" dirty="0" smtClean="0"/>
              <a:t> </a:t>
            </a:r>
            <a:endParaRPr lang="ar-IQ" dirty="0"/>
          </a:p>
        </p:txBody>
      </p:sp>
    </p:spTree>
    <p:extLst>
      <p:ext uri="{BB962C8B-B14F-4D97-AF65-F5344CB8AC3E}">
        <p14:creationId xmlns:p14="http://schemas.microsoft.com/office/powerpoint/2010/main" val="2601442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2"/>
            <a:ext cx="10515600" cy="6207617"/>
          </a:xfrm>
        </p:spPr>
        <p:txBody>
          <a:bodyPr/>
          <a:lstStyle/>
          <a:p>
            <a:pPr marL="0" indent="0" algn="l">
              <a:buNone/>
            </a:pPr>
            <a:endParaRPr lang="en-US" b="1" u="sng" dirty="0" smtClean="0">
              <a:solidFill>
                <a:srgbClr val="FF0000"/>
              </a:solidFill>
            </a:endParaRPr>
          </a:p>
          <a:p>
            <a:pPr marL="0" indent="0" algn="l">
              <a:buNone/>
            </a:pPr>
            <a:r>
              <a:rPr lang="en-US" b="1" u="sng" dirty="0" smtClean="0">
                <a:solidFill>
                  <a:srgbClr val="FF0000"/>
                </a:solidFill>
              </a:rPr>
              <a:t>Bleeding </a:t>
            </a:r>
            <a:r>
              <a:rPr lang="en-US" b="1" u="sng" dirty="0">
                <a:solidFill>
                  <a:srgbClr val="FF0000"/>
                </a:solidFill>
              </a:rPr>
              <a:t>and bruising </a:t>
            </a:r>
            <a:endParaRPr lang="en-US" b="1" u="sng" dirty="0" smtClean="0">
              <a:solidFill>
                <a:srgbClr val="FF0000"/>
              </a:solidFill>
            </a:endParaRPr>
          </a:p>
          <a:p>
            <a:pPr marL="0" indent="0" algn="l">
              <a:buNone/>
            </a:pPr>
            <a:r>
              <a:rPr lang="en-US" dirty="0" smtClean="0"/>
              <a:t>They are </a:t>
            </a:r>
            <a:r>
              <a:rPr lang="en-US" dirty="0"/>
              <a:t>common complications of PV, occurring in about 25% of </a:t>
            </a:r>
            <a:endParaRPr lang="en-US" dirty="0" smtClean="0"/>
          </a:p>
          <a:p>
            <a:pPr marL="0" indent="0" algn="l">
              <a:buNone/>
            </a:pPr>
            <a:r>
              <a:rPr lang="en-US" dirty="0" smtClean="0"/>
              <a:t>patients in some </a:t>
            </a:r>
            <a:r>
              <a:rPr lang="en-US" dirty="0"/>
              <a:t>series (generally when platelet count is &gt; 1000 × </a:t>
            </a:r>
            <a:endParaRPr lang="en-US" dirty="0" smtClean="0"/>
          </a:p>
          <a:p>
            <a:pPr marL="0" indent="0" algn="l">
              <a:buNone/>
            </a:pPr>
            <a:r>
              <a:rPr lang="en-US" dirty="0" smtClean="0"/>
              <a:t>109/L</a:t>
            </a:r>
            <a:r>
              <a:rPr lang="en-US" dirty="0"/>
              <a:t>). </a:t>
            </a:r>
            <a:endParaRPr lang="en-US" dirty="0" smtClean="0"/>
          </a:p>
          <a:p>
            <a:pPr marL="0" indent="0" algn="l">
              <a:buNone/>
            </a:pPr>
            <a:r>
              <a:rPr lang="en-US" dirty="0" smtClean="0"/>
              <a:t>Although </a:t>
            </a:r>
            <a:r>
              <a:rPr lang="en-US" dirty="0"/>
              <a:t>such episodes (</a:t>
            </a:r>
            <a:r>
              <a:rPr lang="en-US" dirty="0" smtClean="0"/>
              <a:t>such as </a:t>
            </a:r>
            <a:r>
              <a:rPr lang="en-US" dirty="0"/>
              <a:t>gingival bleeding, epistaxis, or easy </a:t>
            </a:r>
            <a:endParaRPr lang="en-US" dirty="0" smtClean="0"/>
          </a:p>
          <a:p>
            <a:pPr marL="0" indent="0" algn="l">
              <a:buNone/>
            </a:pPr>
            <a:r>
              <a:rPr lang="en-US" dirty="0" smtClean="0"/>
              <a:t>bruising</a:t>
            </a:r>
            <a:r>
              <a:rPr lang="en-US" dirty="0"/>
              <a:t>) are usually minor, serious </a:t>
            </a:r>
            <a:r>
              <a:rPr lang="en-US" dirty="0" smtClean="0"/>
              <a:t>gastrointestinal bleeding </a:t>
            </a:r>
            <a:r>
              <a:rPr lang="en-US" dirty="0"/>
              <a:t>(which </a:t>
            </a:r>
            <a:endParaRPr lang="en-US" dirty="0" smtClean="0"/>
          </a:p>
          <a:p>
            <a:pPr marL="0" indent="0" algn="l">
              <a:buNone/>
            </a:pPr>
            <a:r>
              <a:rPr lang="en-US" dirty="0" smtClean="0"/>
              <a:t>may </a:t>
            </a:r>
            <a:r>
              <a:rPr lang="en-US" dirty="0"/>
              <a:t>mask polycythemia) and other hemorrhagic complications with </a:t>
            </a:r>
            <a:endParaRPr lang="en-US" dirty="0" smtClean="0"/>
          </a:p>
          <a:p>
            <a:pPr marL="0" indent="0" algn="l">
              <a:buNone/>
            </a:pPr>
            <a:r>
              <a:rPr lang="en-US" dirty="0"/>
              <a:t>f</a:t>
            </a:r>
            <a:r>
              <a:rPr lang="en-US" dirty="0" smtClean="0"/>
              <a:t>atal outcomes </a:t>
            </a:r>
            <a:r>
              <a:rPr lang="en-US" dirty="0"/>
              <a:t>also can occur.</a:t>
            </a:r>
            <a:endParaRPr lang="ar-IQ" dirty="0"/>
          </a:p>
        </p:txBody>
      </p:sp>
    </p:spTree>
    <p:extLst>
      <p:ext uri="{BB962C8B-B14F-4D97-AF65-F5344CB8AC3E}">
        <p14:creationId xmlns:p14="http://schemas.microsoft.com/office/powerpoint/2010/main" val="4108004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1972"/>
            <a:ext cx="10515600" cy="6194738"/>
          </a:xfrm>
        </p:spPr>
        <p:txBody>
          <a:bodyPr>
            <a:normAutofit/>
          </a:bodyPr>
          <a:lstStyle/>
          <a:p>
            <a:pPr marL="0" indent="0" algn="l">
              <a:buNone/>
            </a:pPr>
            <a:r>
              <a:rPr lang="en-US" b="1" u="sng" dirty="0" smtClean="0">
                <a:solidFill>
                  <a:srgbClr val="FF0000"/>
                </a:solidFill>
              </a:rPr>
              <a:t>Neurological features</a:t>
            </a:r>
          </a:p>
          <a:p>
            <a:pPr marL="0" indent="0" algn="l">
              <a:buNone/>
            </a:pPr>
            <a:r>
              <a:rPr lang="en-US" dirty="0" smtClean="0"/>
              <a:t>Over and above the consequences of occlusive vascular lesions,</a:t>
            </a:r>
          </a:p>
          <a:p>
            <a:pPr marL="0" indent="0" algn="l">
              <a:buNone/>
            </a:pPr>
            <a:r>
              <a:rPr lang="en-US" dirty="0" smtClean="0"/>
              <a:t>the sluggish cerebral blood flow secondary to the increased</a:t>
            </a:r>
          </a:p>
          <a:p>
            <a:pPr marL="0" indent="0" algn="l">
              <a:buNone/>
            </a:pPr>
            <a:r>
              <a:rPr lang="en-US" dirty="0" smtClean="0"/>
              <a:t>hematocrit is thought to underlie features such as headaches,</a:t>
            </a:r>
          </a:p>
          <a:p>
            <a:pPr marL="0" indent="0" algn="l">
              <a:buNone/>
            </a:pPr>
            <a:r>
              <a:rPr lang="en-US" dirty="0" smtClean="0"/>
              <a:t>drowsiness, insomnia, amnesia, tinnitus, vertigo, chorea and</a:t>
            </a:r>
          </a:p>
          <a:p>
            <a:pPr marL="0" indent="0" algn="l">
              <a:buNone/>
            </a:pPr>
            <a:r>
              <a:rPr lang="en-US" dirty="0" smtClean="0"/>
              <a:t>even depression. Transient visual disturbances also occur.</a:t>
            </a:r>
          </a:p>
          <a:p>
            <a:pPr marL="0" indent="0" algn="l">
              <a:buNone/>
            </a:pPr>
            <a:endParaRPr lang="en-US" dirty="0"/>
          </a:p>
          <a:p>
            <a:pPr marL="0" indent="0" algn="l">
              <a:buNone/>
            </a:pPr>
            <a:r>
              <a:rPr lang="en-US" b="1" u="sng" dirty="0" smtClean="0">
                <a:solidFill>
                  <a:srgbClr val="FF0000"/>
                </a:solidFill>
              </a:rPr>
              <a:t>Pruritus</a:t>
            </a:r>
          </a:p>
          <a:p>
            <a:pPr marL="0" indent="0" algn="l">
              <a:buNone/>
            </a:pPr>
            <a:r>
              <a:rPr lang="en-US" dirty="0" smtClean="0"/>
              <a:t>This symptom occurs in about one-quarter of PV patients and</a:t>
            </a:r>
          </a:p>
          <a:p>
            <a:pPr marL="0" indent="0" algn="l">
              <a:buNone/>
            </a:pPr>
            <a:r>
              <a:rPr lang="en-US" dirty="0" smtClean="0"/>
              <a:t>in some it may be severe. It is precipitated by warm baths and can be </a:t>
            </a:r>
          </a:p>
          <a:p>
            <a:pPr marL="0" indent="0" algn="l">
              <a:buNone/>
            </a:pPr>
            <a:r>
              <a:rPr lang="en-US" dirty="0"/>
              <a:t>a</a:t>
            </a:r>
            <a:r>
              <a:rPr lang="en-US" dirty="0" smtClean="0"/>
              <a:t>ssociated with erythema, swelling or even pain. Basophilia, </a:t>
            </a:r>
          </a:p>
          <a:p>
            <a:pPr marL="0" indent="0" algn="l">
              <a:buNone/>
            </a:pPr>
            <a:r>
              <a:rPr lang="en-US" dirty="0" smtClean="0"/>
              <a:t>Hyperhistaminemia and iron deficiency may have a role.</a:t>
            </a:r>
            <a:endParaRPr lang="ar-IQ" dirty="0"/>
          </a:p>
        </p:txBody>
      </p:sp>
    </p:spTree>
    <p:extLst>
      <p:ext uri="{BB962C8B-B14F-4D97-AF65-F5344CB8AC3E}">
        <p14:creationId xmlns:p14="http://schemas.microsoft.com/office/powerpoint/2010/main" val="2670247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4"/>
            <a:ext cx="10515600" cy="6323527"/>
          </a:xfrm>
        </p:spPr>
        <p:txBody>
          <a:bodyPr>
            <a:normAutofit fontScale="92500"/>
          </a:bodyPr>
          <a:lstStyle/>
          <a:p>
            <a:pPr marL="0" indent="0" algn="l">
              <a:buNone/>
            </a:pPr>
            <a:r>
              <a:rPr lang="en-US" b="1" u="sng" dirty="0" smtClean="0">
                <a:solidFill>
                  <a:srgbClr val="FF0000"/>
                </a:solidFill>
              </a:rPr>
              <a:t>Skin</a:t>
            </a:r>
          </a:p>
          <a:p>
            <a:pPr marL="0" indent="0" algn="l">
              <a:buNone/>
            </a:pPr>
            <a:r>
              <a:rPr lang="en-US" dirty="0" smtClean="0"/>
              <a:t>Plethora, dilated conjunctival vessels and rosacea-like facial skin changes.</a:t>
            </a:r>
            <a:endParaRPr lang="en-US" dirty="0"/>
          </a:p>
          <a:p>
            <a:pPr marL="0" indent="0" algn="l">
              <a:buNone/>
            </a:pPr>
            <a:r>
              <a:rPr lang="en-US" b="1" u="sng" dirty="0" smtClean="0">
                <a:solidFill>
                  <a:srgbClr val="FF0000"/>
                </a:solidFill>
              </a:rPr>
              <a:t>Splenomegaly</a:t>
            </a:r>
          </a:p>
          <a:p>
            <a:pPr marL="0" indent="0" algn="l">
              <a:buNone/>
            </a:pPr>
            <a:r>
              <a:rPr lang="en-US" dirty="0" smtClean="0"/>
              <a:t>Palpable splenomegaly is seen in 30–50% of cases of PV. </a:t>
            </a:r>
          </a:p>
          <a:p>
            <a:pPr marL="0" indent="0" algn="l">
              <a:buNone/>
            </a:pPr>
            <a:r>
              <a:rPr lang="en-US" b="1" u="sng" dirty="0" smtClean="0">
                <a:solidFill>
                  <a:srgbClr val="FF0000"/>
                </a:solidFill>
              </a:rPr>
              <a:t>Hypertension </a:t>
            </a:r>
          </a:p>
          <a:p>
            <a:pPr marL="0" indent="0" algn="l">
              <a:buNone/>
            </a:pPr>
            <a:r>
              <a:rPr lang="en-US" dirty="0" smtClean="0"/>
              <a:t>Hypertension is probably more common in patients with PV. </a:t>
            </a:r>
          </a:p>
          <a:p>
            <a:pPr marL="0" indent="0" algn="l">
              <a:buNone/>
            </a:pPr>
            <a:r>
              <a:rPr lang="en-US" b="1" u="sng" dirty="0" smtClean="0">
                <a:solidFill>
                  <a:srgbClr val="FF0000"/>
                </a:solidFill>
              </a:rPr>
              <a:t>Gout</a:t>
            </a:r>
          </a:p>
          <a:p>
            <a:pPr marL="0" indent="0" algn="l">
              <a:buNone/>
            </a:pPr>
            <a:r>
              <a:rPr lang="en-US" dirty="0" err="1" smtClean="0"/>
              <a:t>Hyperuricaemia</a:t>
            </a:r>
            <a:r>
              <a:rPr lang="en-US" dirty="0" smtClean="0"/>
              <a:t> with gout are seen in about 5% of cases.</a:t>
            </a:r>
          </a:p>
          <a:p>
            <a:pPr marL="0" indent="0" algn="l">
              <a:buNone/>
            </a:pPr>
            <a:r>
              <a:rPr lang="en-US" b="1" u="sng" dirty="0" smtClean="0">
                <a:solidFill>
                  <a:srgbClr val="FF0000"/>
                </a:solidFill>
              </a:rPr>
              <a:t>Leukemia transformation</a:t>
            </a:r>
          </a:p>
          <a:p>
            <a:pPr marL="0" indent="0" algn="l">
              <a:buNone/>
            </a:pPr>
            <a:r>
              <a:rPr lang="en-US" dirty="0" smtClean="0"/>
              <a:t>About 5% at 20 years</a:t>
            </a:r>
          </a:p>
          <a:p>
            <a:pPr marL="0" indent="0" algn="l">
              <a:buNone/>
            </a:pPr>
            <a:r>
              <a:rPr lang="en-US" b="1" u="sng" dirty="0" smtClean="0">
                <a:solidFill>
                  <a:srgbClr val="FF0000"/>
                </a:solidFill>
              </a:rPr>
              <a:t>Myelofibrosis</a:t>
            </a:r>
          </a:p>
          <a:p>
            <a:pPr marL="0" indent="0" algn="l">
              <a:buNone/>
            </a:pPr>
            <a:r>
              <a:rPr lang="en-US" dirty="0" smtClean="0"/>
              <a:t>Progression to myelofibrosis, so-called post-PV myelofibrosis</a:t>
            </a:r>
          </a:p>
          <a:p>
            <a:pPr marL="0" indent="0" algn="l">
              <a:buNone/>
            </a:pPr>
            <a:r>
              <a:rPr lang="en-US" dirty="0" smtClean="0"/>
              <a:t>occurs in around 10–20% of PV cases at 15 years after diagnosis.</a:t>
            </a:r>
          </a:p>
          <a:p>
            <a:pPr marL="0" indent="0" algn="l">
              <a:buNone/>
            </a:pPr>
            <a:endParaRPr lang="ar-IQ" dirty="0"/>
          </a:p>
        </p:txBody>
      </p:sp>
    </p:spTree>
    <p:extLst>
      <p:ext uri="{BB962C8B-B14F-4D97-AF65-F5344CB8AC3E}">
        <p14:creationId xmlns:p14="http://schemas.microsoft.com/office/powerpoint/2010/main" val="1754949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1972"/>
            <a:ext cx="10515600" cy="6181859"/>
          </a:xfrm>
        </p:spPr>
        <p:txBody>
          <a:bodyPr>
            <a:normAutofit/>
          </a:bodyPr>
          <a:lstStyle/>
          <a:p>
            <a:pPr marL="0" indent="0" algn="l">
              <a:buNone/>
            </a:pPr>
            <a:r>
              <a:rPr lang="en-US" b="1" dirty="0" smtClean="0">
                <a:solidFill>
                  <a:srgbClr val="FF0000"/>
                </a:solidFill>
              </a:rPr>
              <a:t>Diagnosis</a:t>
            </a:r>
          </a:p>
          <a:p>
            <a:pPr marL="0" indent="0" algn="l">
              <a:buNone/>
            </a:pPr>
            <a:endParaRPr lang="en-US" dirty="0"/>
          </a:p>
          <a:p>
            <a:pPr marL="0" indent="0" algn="l">
              <a:buNone/>
            </a:pPr>
            <a:r>
              <a:rPr lang="en-US" b="1" dirty="0" smtClean="0"/>
              <a:t>Major criteria:</a:t>
            </a:r>
          </a:p>
          <a:p>
            <a:pPr marL="0" indent="0" algn="l">
              <a:buNone/>
            </a:pPr>
            <a:r>
              <a:rPr lang="en-US" dirty="0" smtClean="0"/>
              <a:t>1- Hemoglobin &gt;16.5 g/</a:t>
            </a:r>
            <a:r>
              <a:rPr lang="en-US" dirty="0" err="1" smtClean="0"/>
              <a:t>dL</a:t>
            </a:r>
            <a:r>
              <a:rPr lang="en-US" dirty="0" smtClean="0"/>
              <a:t> in men or &gt; 16 g/</a:t>
            </a:r>
            <a:r>
              <a:rPr lang="en-US" dirty="0" err="1" smtClean="0"/>
              <a:t>dL</a:t>
            </a:r>
            <a:r>
              <a:rPr lang="en-US" dirty="0" smtClean="0"/>
              <a:t> in women; or hematocrit &gt;49% in men or &gt; 48% in women </a:t>
            </a:r>
          </a:p>
          <a:p>
            <a:pPr marL="0" indent="0" algn="l">
              <a:buNone/>
            </a:pPr>
            <a:r>
              <a:rPr lang="en-US" dirty="0" smtClean="0"/>
              <a:t>2- Bone marrow tri‐lineage proliferation </a:t>
            </a:r>
          </a:p>
          <a:p>
            <a:pPr marL="0" indent="0" algn="l">
              <a:buNone/>
            </a:pPr>
            <a:r>
              <a:rPr lang="en-US" dirty="0" smtClean="0"/>
              <a:t>3- Presence of JAK2 mutation</a:t>
            </a:r>
          </a:p>
          <a:p>
            <a:pPr marL="0" indent="0" algn="l">
              <a:buNone/>
            </a:pPr>
            <a:r>
              <a:rPr lang="en-US" b="1" dirty="0" smtClean="0"/>
              <a:t>Minor criterion:</a:t>
            </a:r>
          </a:p>
          <a:p>
            <a:pPr marL="0" indent="0" algn="l">
              <a:buNone/>
            </a:pPr>
            <a:r>
              <a:rPr lang="en-US" dirty="0" smtClean="0"/>
              <a:t>Subnormal serum erythropoietin level</a:t>
            </a:r>
          </a:p>
          <a:p>
            <a:pPr marL="0" indent="0" algn="l">
              <a:buNone/>
            </a:pPr>
            <a:endParaRPr lang="en-US" dirty="0"/>
          </a:p>
          <a:p>
            <a:pPr marL="0" indent="0" algn="l">
              <a:buNone/>
            </a:pPr>
            <a:r>
              <a:rPr lang="en-US" b="1" dirty="0" smtClean="0">
                <a:solidFill>
                  <a:srgbClr val="FF0000"/>
                </a:solidFill>
              </a:rPr>
              <a:t>**</a:t>
            </a:r>
            <a:r>
              <a:rPr lang="en-US" dirty="0" smtClean="0"/>
              <a:t> PV (diagnosis requires all 3 major criteria or the first 2 major and the minor criterion)</a:t>
            </a:r>
            <a:endParaRPr lang="ar-IQ" dirty="0"/>
          </a:p>
        </p:txBody>
      </p:sp>
    </p:spTree>
    <p:extLst>
      <p:ext uri="{BB962C8B-B14F-4D97-AF65-F5344CB8AC3E}">
        <p14:creationId xmlns:p14="http://schemas.microsoft.com/office/powerpoint/2010/main" val="133434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6233375"/>
          </a:xfrm>
        </p:spPr>
        <p:txBody>
          <a:bodyPr>
            <a:normAutofit fontScale="92500" lnSpcReduction="10000"/>
          </a:bodyPr>
          <a:lstStyle/>
          <a:p>
            <a:pPr marL="0" indent="0" algn="l">
              <a:buNone/>
            </a:pPr>
            <a:r>
              <a:rPr lang="en-US" sz="3200" b="1" dirty="0" smtClean="0">
                <a:solidFill>
                  <a:srgbClr val="FF0000"/>
                </a:solidFill>
              </a:rPr>
              <a:t>Treatment</a:t>
            </a:r>
          </a:p>
          <a:p>
            <a:pPr marL="0" indent="0" algn="l">
              <a:buNone/>
            </a:pPr>
            <a:r>
              <a:rPr lang="en-US" b="1" u="sng" dirty="0" smtClean="0">
                <a:solidFill>
                  <a:srgbClr val="FF0000"/>
                </a:solidFill>
              </a:rPr>
              <a:t>Venesection (phlebotomy)</a:t>
            </a:r>
          </a:p>
          <a:p>
            <a:pPr marL="0" indent="0" algn="l">
              <a:buNone/>
            </a:pPr>
            <a:r>
              <a:rPr lang="en-US" dirty="0"/>
              <a:t>In the absence of extreme </a:t>
            </a:r>
            <a:r>
              <a:rPr lang="en-US" dirty="0" smtClean="0"/>
              <a:t>leukocytosis </a:t>
            </a:r>
            <a:r>
              <a:rPr lang="en-US" dirty="0"/>
              <a:t>or thrombocytosis,</a:t>
            </a:r>
          </a:p>
          <a:p>
            <a:pPr marL="0" indent="0" algn="l">
              <a:buNone/>
            </a:pPr>
            <a:r>
              <a:rPr lang="en-US" dirty="0"/>
              <a:t>progressive splenomegaly or thrombosis, regular venesection</a:t>
            </a:r>
          </a:p>
          <a:p>
            <a:pPr marL="0" indent="0" algn="l">
              <a:buNone/>
            </a:pPr>
            <a:r>
              <a:rPr lang="en-US" dirty="0"/>
              <a:t>remains the mainstay of treatment for PV in patients who can</a:t>
            </a:r>
          </a:p>
          <a:p>
            <a:pPr marL="0" indent="0" algn="l">
              <a:buNone/>
            </a:pPr>
            <a:r>
              <a:rPr lang="en-US" dirty="0"/>
              <a:t>tolerate it. </a:t>
            </a:r>
            <a:r>
              <a:rPr lang="en-US" b="1" dirty="0" smtClean="0"/>
              <a:t>Target hematocrit is </a:t>
            </a:r>
            <a:r>
              <a:rPr lang="en-US" b="1" dirty="0"/>
              <a:t>≤</a:t>
            </a:r>
            <a:r>
              <a:rPr lang="en-US" b="1" dirty="0" smtClean="0"/>
              <a:t>0.45.</a:t>
            </a:r>
            <a:r>
              <a:rPr lang="en-US" dirty="0" smtClean="0"/>
              <a:t> </a:t>
            </a:r>
          </a:p>
          <a:p>
            <a:pPr marL="0" indent="0" algn="l">
              <a:buNone/>
            </a:pPr>
            <a:r>
              <a:rPr lang="en-US" b="1" dirty="0" smtClean="0"/>
              <a:t>Advantages: </a:t>
            </a:r>
          </a:p>
          <a:p>
            <a:pPr marL="0" indent="0" algn="l">
              <a:buNone/>
            </a:pPr>
            <a:r>
              <a:rPr lang="en-US" dirty="0" smtClean="0"/>
              <a:t>Low risk, </a:t>
            </a:r>
            <a:r>
              <a:rPr lang="en-US" dirty="0"/>
              <a:t>Simple to perform. </a:t>
            </a:r>
            <a:endParaRPr lang="en-US" dirty="0" smtClean="0"/>
          </a:p>
          <a:p>
            <a:pPr marL="0" indent="0" algn="l">
              <a:buNone/>
            </a:pPr>
            <a:r>
              <a:rPr lang="en-US" b="1" dirty="0" smtClean="0"/>
              <a:t>Disadvantages:</a:t>
            </a:r>
            <a:endParaRPr lang="en-US" dirty="0"/>
          </a:p>
          <a:p>
            <a:pPr marL="0" indent="0" algn="l">
              <a:buNone/>
            </a:pPr>
            <a:r>
              <a:rPr lang="en-US" dirty="0" smtClean="0"/>
              <a:t>Does </a:t>
            </a:r>
            <a:r>
              <a:rPr lang="en-US" dirty="0"/>
              <a:t>not control </a:t>
            </a:r>
            <a:r>
              <a:rPr lang="en-US" dirty="0" smtClean="0"/>
              <a:t>thrombocytosis, leukocytosis and splenomegaly</a:t>
            </a:r>
            <a:r>
              <a:rPr lang="en-US" dirty="0" smtClean="0"/>
              <a:t>.</a:t>
            </a:r>
          </a:p>
          <a:p>
            <a:pPr marL="0" indent="0" algn="l">
              <a:buNone/>
            </a:pPr>
            <a:r>
              <a:rPr lang="en-US" dirty="0" smtClean="0"/>
              <a:t>Subsequent iron deficiency &gt;&gt;&gt; hair loss, fatigue</a:t>
            </a:r>
            <a:endParaRPr lang="en-US" dirty="0" smtClean="0"/>
          </a:p>
          <a:p>
            <a:pPr marL="0" indent="0" algn="l">
              <a:buNone/>
            </a:pPr>
            <a:r>
              <a:rPr lang="en-US" b="1" dirty="0" smtClean="0"/>
              <a:t>Regimen</a:t>
            </a:r>
          </a:p>
          <a:p>
            <a:pPr marL="0" indent="0" algn="l">
              <a:buNone/>
            </a:pPr>
            <a:r>
              <a:rPr lang="en-US" dirty="0" smtClean="0"/>
              <a:t>Typically phlebotomy is started every 2–3 </a:t>
            </a:r>
            <a:r>
              <a:rPr lang="en-US" dirty="0"/>
              <a:t>weeks until the </a:t>
            </a:r>
            <a:r>
              <a:rPr lang="en-US" dirty="0" smtClean="0"/>
              <a:t>hematocrit </a:t>
            </a:r>
            <a:r>
              <a:rPr lang="en-US" dirty="0"/>
              <a:t>is controlled, and </a:t>
            </a:r>
            <a:r>
              <a:rPr lang="en-US" dirty="0" smtClean="0"/>
              <a:t>thereafter needed </a:t>
            </a:r>
            <a:r>
              <a:rPr lang="en-US" dirty="0"/>
              <a:t>every 1–3 </a:t>
            </a:r>
            <a:r>
              <a:rPr lang="en-US" dirty="0" smtClean="0"/>
              <a:t>months.</a:t>
            </a:r>
            <a:endParaRPr lang="en-US" dirty="0"/>
          </a:p>
          <a:p>
            <a:pPr marL="0" indent="0" algn="l">
              <a:buNone/>
            </a:pPr>
            <a:endParaRPr lang="ar-IQ" dirty="0"/>
          </a:p>
        </p:txBody>
      </p:sp>
    </p:spTree>
    <p:extLst>
      <p:ext uri="{BB962C8B-B14F-4D97-AF65-F5344CB8AC3E}">
        <p14:creationId xmlns:p14="http://schemas.microsoft.com/office/powerpoint/2010/main" val="2045579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4"/>
            <a:ext cx="10515600" cy="6181859"/>
          </a:xfrm>
        </p:spPr>
        <p:txBody>
          <a:bodyPr>
            <a:normAutofit/>
          </a:bodyPr>
          <a:lstStyle/>
          <a:p>
            <a:pPr marL="0" indent="0" algn="l">
              <a:buNone/>
            </a:pPr>
            <a:r>
              <a:rPr lang="en-US" b="1" u="sng" dirty="0">
                <a:solidFill>
                  <a:srgbClr val="FF0000"/>
                </a:solidFill>
              </a:rPr>
              <a:t>Hydroxycarbamide (hydroxyurea)</a:t>
            </a:r>
          </a:p>
          <a:p>
            <a:pPr marL="0" indent="0" algn="l">
              <a:buNone/>
            </a:pPr>
            <a:r>
              <a:rPr lang="en-US" dirty="0" smtClean="0"/>
              <a:t>Cytoreductive </a:t>
            </a:r>
            <a:r>
              <a:rPr lang="en-US" dirty="0"/>
              <a:t>therapy is recommended for patients </a:t>
            </a:r>
            <a:r>
              <a:rPr lang="en-US" dirty="0" smtClean="0"/>
              <a:t>unable to </a:t>
            </a:r>
            <a:r>
              <a:rPr lang="en-US" dirty="0"/>
              <a:t>undergo venesection and those with marked </a:t>
            </a:r>
            <a:r>
              <a:rPr lang="en-US" dirty="0" smtClean="0"/>
              <a:t>thrombocytosis, leukocytosis, </a:t>
            </a:r>
            <a:r>
              <a:rPr lang="en-US" dirty="0"/>
              <a:t>and either progressive splenomegaly or </a:t>
            </a:r>
            <a:r>
              <a:rPr lang="en-US" dirty="0" smtClean="0"/>
              <a:t>prior thrombosis.</a:t>
            </a:r>
          </a:p>
          <a:p>
            <a:pPr marL="0" indent="0" algn="l">
              <a:buNone/>
            </a:pPr>
            <a:r>
              <a:rPr lang="en-US" b="1" dirty="0" smtClean="0"/>
              <a:t>Advantages</a:t>
            </a:r>
          </a:p>
          <a:p>
            <a:pPr marL="0" indent="0" algn="l">
              <a:buNone/>
            </a:pPr>
            <a:r>
              <a:rPr lang="en-US" dirty="0" smtClean="0"/>
              <a:t>Well tolerated, control leukocytosis, thrombocytosis and splenomegaly</a:t>
            </a:r>
          </a:p>
          <a:p>
            <a:pPr marL="0" indent="0" algn="l">
              <a:buNone/>
            </a:pPr>
            <a:r>
              <a:rPr lang="en-US" b="1" dirty="0" smtClean="0"/>
              <a:t>Disadvantages</a:t>
            </a:r>
          </a:p>
          <a:p>
            <a:pPr marL="0" indent="0" algn="l">
              <a:buNone/>
            </a:pPr>
            <a:r>
              <a:rPr lang="en-US" dirty="0"/>
              <a:t>The commonest complications are leucopenia </a:t>
            </a:r>
            <a:r>
              <a:rPr lang="en-US" dirty="0" smtClean="0"/>
              <a:t>or thrombocytopenia</a:t>
            </a:r>
            <a:r>
              <a:rPr lang="en-US" dirty="0"/>
              <a:t>, which are dose dependent and can </a:t>
            </a:r>
            <a:r>
              <a:rPr lang="en-US" dirty="0" smtClean="0"/>
              <a:t>usually be </a:t>
            </a:r>
            <a:r>
              <a:rPr lang="en-US" dirty="0"/>
              <a:t>avoided by </a:t>
            </a:r>
            <a:r>
              <a:rPr lang="en-US" dirty="0" smtClean="0"/>
              <a:t>close monitoring.  </a:t>
            </a:r>
          </a:p>
          <a:p>
            <a:pPr marL="0" indent="0" algn="l">
              <a:buNone/>
            </a:pPr>
            <a:r>
              <a:rPr lang="en-US" dirty="0" smtClean="0"/>
              <a:t>Other: photosensitivity, painful </a:t>
            </a:r>
            <a:r>
              <a:rPr lang="en-US" dirty="0"/>
              <a:t>leg </a:t>
            </a:r>
            <a:r>
              <a:rPr lang="en-US" dirty="0" smtClean="0"/>
              <a:t>ulcers, skin pigmentation</a:t>
            </a:r>
            <a:endParaRPr lang="en-US" dirty="0"/>
          </a:p>
          <a:p>
            <a:pPr marL="0" indent="0" algn="l">
              <a:buNone/>
            </a:pPr>
            <a:r>
              <a:rPr lang="en-US" b="1" dirty="0" smtClean="0"/>
              <a:t>Usual </a:t>
            </a:r>
            <a:r>
              <a:rPr lang="en-US" b="1" dirty="0"/>
              <a:t>dose </a:t>
            </a:r>
            <a:r>
              <a:rPr lang="en-US" dirty="0"/>
              <a:t>is 0.5–2 g daily.</a:t>
            </a:r>
            <a:endParaRPr lang="ar-IQ" dirty="0"/>
          </a:p>
        </p:txBody>
      </p:sp>
    </p:spTree>
    <p:extLst>
      <p:ext uri="{BB962C8B-B14F-4D97-AF65-F5344CB8AC3E}">
        <p14:creationId xmlns:p14="http://schemas.microsoft.com/office/powerpoint/2010/main" val="3370541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850"/>
            <a:ext cx="10515600" cy="6181859"/>
          </a:xfrm>
        </p:spPr>
        <p:txBody>
          <a:bodyPr/>
          <a:lstStyle/>
          <a:p>
            <a:pPr marL="0" indent="0" algn="l">
              <a:buNone/>
            </a:pPr>
            <a:r>
              <a:rPr lang="en-US" b="1" u="sng" dirty="0" smtClean="0">
                <a:solidFill>
                  <a:srgbClr val="FF0000"/>
                </a:solidFill>
              </a:rPr>
              <a:t>Interferon</a:t>
            </a:r>
          </a:p>
          <a:p>
            <a:pPr marL="0" indent="0" algn="l">
              <a:buNone/>
            </a:pPr>
            <a:endParaRPr lang="en-US" b="1" dirty="0" smtClean="0"/>
          </a:p>
          <a:p>
            <a:pPr marL="0" indent="0" algn="l">
              <a:buNone/>
            </a:pPr>
            <a:r>
              <a:rPr lang="en-US" b="1" dirty="0" smtClean="0"/>
              <a:t>Advantages</a:t>
            </a:r>
          </a:p>
          <a:p>
            <a:pPr marL="0" indent="0" algn="l">
              <a:buNone/>
            </a:pPr>
            <a:r>
              <a:rPr lang="en-US" dirty="0"/>
              <a:t>C</a:t>
            </a:r>
            <a:r>
              <a:rPr lang="en-US" dirty="0" smtClean="0"/>
              <a:t>ontrol </a:t>
            </a:r>
            <a:r>
              <a:rPr lang="en-US" dirty="0"/>
              <a:t>both the </a:t>
            </a:r>
            <a:r>
              <a:rPr lang="en-US" dirty="0" smtClean="0"/>
              <a:t>platelet and leucocyte counts. </a:t>
            </a:r>
            <a:r>
              <a:rPr lang="en-US" dirty="0"/>
              <a:t>Beneficial effect on</a:t>
            </a:r>
          </a:p>
          <a:p>
            <a:pPr marL="0" indent="0" algn="l">
              <a:buNone/>
            </a:pPr>
            <a:r>
              <a:rPr lang="en-US" dirty="0"/>
              <a:t>pruritus. Potential deep suppression of </a:t>
            </a:r>
            <a:r>
              <a:rPr lang="en-US" dirty="0" smtClean="0"/>
              <a:t>the polycythemia </a:t>
            </a:r>
            <a:r>
              <a:rPr lang="en-US" dirty="0"/>
              <a:t>clone</a:t>
            </a:r>
            <a:r>
              <a:rPr lang="en-US" dirty="0" smtClean="0"/>
              <a:t>.</a:t>
            </a:r>
          </a:p>
          <a:p>
            <a:pPr marL="0" indent="0" algn="l">
              <a:buNone/>
            </a:pPr>
            <a:r>
              <a:rPr lang="en-US" dirty="0" smtClean="0"/>
              <a:t>Safe in pregnancy.</a:t>
            </a:r>
          </a:p>
          <a:p>
            <a:pPr marL="0" indent="0" algn="l">
              <a:buNone/>
            </a:pPr>
            <a:endParaRPr lang="en-US" dirty="0"/>
          </a:p>
          <a:p>
            <a:pPr marL="0" indent="0" algn="l">
              <a:buNone/>
            </a:pPr>
            <a:r>
              <a:rPr lang="en-US" b="1" dirty="0" smtClean="0"/>
              <a:t>Disadvantages</a:t>
            </a:r>
          </a:p>
          <a:p>
            <a:pPr marL="0" indent="0" algn="l">
              <a:buNone/>
            </a:pPr>
            <a:r>
              <a:rPr lang="en-US" dirty="0"/>
              <a:t>It is not widely used </a:t>
            </a:r>
            <a:r>
              <a:rPr lang="en-US" dirty="0" smtClean="0"/>
              <a:t>because of </a:t>
            </a:r>
            <a:r>
              <a:rPr lang="en-US" dirty="0"/>
              <a:t>its cost, route of administration </a:t>
            </a:r>
            <a:endParaRPr lang="en-US" dirty="0" smtClean="0"/>
          </a:p>
          <a:p>
            <a:pPr marL="0" indent="0" algn="l">
              <a:buNone/>
            </a:pPr>
            <a:r>
              <a:rPr lang="en-US" dirty="0" smtClean="0"/>
              <a:t>(</a:t>
            </a:r>
            <a:r>
              <a:rPr lang="en-US" dirty="0"/>
              <a:t>subcutaneous injection) </a:t>
            </a:r>
            <a:r>
              <a:rPr lang="en-US" dirty="0" smtClean="0"/>
              <a:t>and its </a:t>
            </a:r>
            <a:r>
              <a:rPr lang="en-US" dirty="0"/>
              <a:t>side-effects (including fatigue, flu-like </a:t>
            </a:r>
            <a:endParaRPr lang="en-US" dirty="0" smtClean="0"/>
          </a:p>
          <a:p>
            <a:pPr marL="0" indent="0" algn="l">
              <a:buNone/>
            </a:pPr>
            <a:r>
              <a:rPr lang="en-US" dirty="0" smtClean="0"/>
              <a:t>symptoms</a:t>
            </a:r>
            <a:r>
              <a:rPr lang="en-US" dirty="0"/>
              <a:t>, </a:t>
            </a:r>
            <a:r>
              <a:rPr lang="en-US" dirty="0" smtClean="0"/>
              <a:t>depression, autoimmune </a:t>
            </a:r>
            <a:r>
              <a:rPr lang="en-US" dirty="0"/>
              <a:t>phenomena).</a:t>
            </a:r>
            <a:endParaRPr lang="ar-IQ" dirty="0"/>
          </a:p>
        </p:txBody>
      </p:sp>
    </p:spTree>
    <p:extLst>
      <p:ext uri="{BB962C8B-B14F-4D97-AF65-F5344CB8AC3E}">
        <p14:creationId xmlns:p14="http://schemas.microsoft.com/office/powerpoint/2010/main" val="1583355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3486"/>
            <a:ext cx="10515600" cy="6143223"/>
          </a:xfrm>
        </p:spPr>
        <p:txBody>
          <a:bodyPr/>
          <a:lstStyle/>
          <a:p>
            <a:pPr marL="0" indent="0" algn="l">
              <a:buNone/>
            </a:pPr>
            <a:r>
              <a:rPr lang="en-US" b="1" u="sng" dirty="0" smtClean="0">
                <a:solidFill>
                  <a:srgbClr val="FF0000"/>
                </a:solidFill>
              </a:rPr>
              <a:t>JAK 2 </a:t>
            </a:r>
            <a:r>
              <a:rPr lang="en-US" b="1" u="sng" dirty="0">
                <a:solidFill>
                  <a:srgbClr val="FF0000"/>
                </a:solidFill>
              </a:rPr>
              <a:t>Inhibitors</a:t>
            </a:r>
          </a:p>
          <a:p>
            <a:pPr marL="0" indent="0" algn="l">
              <a:buNone/>
            </a:pPr>
            <a:r>
              <a:rPr lang="en-US" dirty="0" smtClean="0"/>
              <a:t>Ruxolitinib, </a:t>
            </a:r>
            <a:r>
              <a:rPr lang="en-US" dirty="0"/>
              <a:t>a Janus-associated kinase </a:t>
            </a:r>
            <a:r>
              <a:rPr lang="en-US" dirty="0" smtClean="0"/>
              <a:t>(JAK2</a:t>
            </a:r>
            <a:r>
              <a:rPr lang="en-US" dirty="0"/>
              <a:t>) inhibitor, was approved by the FDA in December 2014 for the treatment of patients with polycythemia vera who have had an inadequate response to or are intolerant of hydroxyurea</a:t>
            </a:r>
            <a:r>
              <a:rPr lang="en-US" dirty="0" smtClean="0"/>
              <a:t>.</a:t>
            </a:r>
          </a:p>
          <a:p>
            <a:pPr marL="0" indent="0" algn="l">
              <a:buNone/>
            </a:pPr>
            <a:endParaRPr lang="en-US" b="1" dirty="0" smtClean="0"/>
          </a:p>
          <a:p>
            <a:pPr marL="0" indent="0" algn="l">
              <a:buNone/>
            </a:pPr>
            <a:r>
              <a:rPr lang="en-US" b="1" dirty="0" smtClean="0"/>
              <a:t>Advantages</a:t>
            </a:r>
          </a:p>
          <a:p>
            <a:pPr marL="0" indent="0" algn="l">
              <a:buNone/>
            </a:pPr>
            <a:r>
              <a:rPr lang="en-US" dirty="0" smtClean="0"/>
              <a:t>Control thrombocytosis and splenomegaly, decrease </a:t>
            </a:r>
            <a:r>
              <a:rPr lang="en-US" dirty="0"/>
              <a:t>need for </a:t>
            </a:r>
            <a:r>
              <a:rPr lang="en-US" dirty="0" smtClean="0"/>
              <a:t>phlebotomy, and improve quality </a:t>
            </a:r>
            <a:r>
              <a:rPr lang="en-US" dirty="0"/>
              <a:t>of life</a:t>
            </a:r>
            <a:r>
              <a:rPr lang="en-US" dirty="0" smtClean="0"/>
              <a:t>.</a:t>
            </a:r>
          </a:p>
          <a:p>
            <a:pPr marL="0" indent="0" algn="l">
              <a:buNone/>
            </a:pPr>
            <a:endParaRPr lang="en-US" b="1" dirty="0" smtClean="0"/>
          </a:p>
          <a:p>
            <a:pPr marL="0" indent="0" algn="l">
              <a:buNone/>
            </a:pPr>
            <a:r>
              <a:rPr lang="en-US" b="1" dirty="0" smtClean="0"/>
              <a:t>Disadvantages</a:t>
            </a:r>
          </a:p>
          <a:p>
            <a:pPr marL="0" indent="0" algn="l">
              <a:buNone/>
            </a:pPr>
            <a:r>
              <a:rPr lang="en-US" dirty="0" smtClean="0"/>
              <a:t>Cost, thrombocytopenia</a:t>
            </a:r>
            <a:endParaRPr lang="ar-IQ" dirty="0"/>
          </a:p>
        </p:txBody>
      </p:sp>
    </p:spTree>
    <p:extLst>
      <p:ext uri="{BB962C8B-B14F-4D97-AF65-F5344CB8AC3E}">
        <p14:creationId xmlns:p14="http://schemas.microsoft.com/office/powerpoint/2010/main" val="2680794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6104585"/>
          </a:xfrm>
        </p:spPr>
        <p:txBody>
          <a:bodyPr/>
          <a:lstStyle/>
          <a:p>
            <a:pPr marL="0" indent="0" algn="l">
              <a:buNone/>
            </a:pPr>
            <a:r>
              <a:rPr lang="en-US" b="1" u="sng" dirty="0" smtClean="0">
                <a:solidFill>
                  <a:srgbClr val="FF0000"/>
                </a:solidFill>
              </a:rPr>
              <a:t>Antiplatelet</a:t>
            </a:r>
          </a:p>
          <a:p>
            <a:pPr marL="0" indent="0" algn="l">
              <a:buNone/>
            </a:pPr>
            <a:endParaRPr lang="en-US" dirty="0"/>
          </a:p>
          <a:p>
            <a:pPr marL="0" indent="0" algn="l">
              <a:buNone/>
            </a:pPr>
            <a:r>
              <a:rPr lang="en-US" b="1" dirty="0"/>
              <a:t>Low-dose aspirin </a:t>
            </a:r>
            <a:r>
              <a:rPr lang="en-US" dirty="0"/>
              <a:t>(75–100mg daily) reduces thrombotic complications</a:t>
            </a:r>
          </a:p>
          <a:p>
            <a:pPr marL="0" indent="0" algn="l">
              <a:buNone/>
            </a:pPr>
            <a:r>
              <a:rPr lang="en-US" dirty="0"/>
              <a:t>in PV and is used </a:t>
            </a:r>
            <a:r>
              <a:rPr lang="en-US" dirty="0" smtClean="0"/>
              <a:t>in most </a:t>
            </a:r>
            <a:r>
              <a:rPr lang="en-US" dirty="0"/>
              <a:t>patients without contraindications</a:t>
            </a:r>
          </a:p>
          <a:p>
            <a:pPr marL="0" indent="0" algn="l">
              <a:buNone/>
            </a:pPr>
            <a:r>
              <a:rPr lang="en-US" dirty="0"/>
              <a:t>to this drug</a:t>
            </a:r>
            <a:r>
              <a:rPr lang="en-US" dirty="0" smtClean="0"/>
              <a:t>.</a:t>
            </a:r>
          </a:p>
          <a:p>
            <a:pPr marL="0" indent="0" algn="l">
              <a:buNone/>
            </a:pPr>
            <a:endParaRPr lang="en-US" dirty="0"/>
          </a:p>
          <a:p>
            <a:pPr marL="0" indent="0" algn="l">
              <a:buNone/>
            </a:pPr>
            <a:r>
              <a:rPr lang="en-US" b="1" dirty="0"/>
              <a:t>Anagrelide</a:t>
            </a:r>
            <a:r>
              <a:rPr lang="en-US" dirty="0"/>
              <a:t> can be useful in controlling the platelet count and</a:t>
            </a:r>
          </a:p>
          <a:p>
            <a:pPr marL="0" indent="0" algn="l">
              <a:buNone/>
            </a:pPr>
            <a:r>
              <a:rPr lang="en-US" dirty="0"/>
              <a:t>can be combined with hydroxycarbamide allowing lower doses</a:t>
            </a:r>
          </a:p>
          <a:p>
            <a:pPr marL="0" indent="0" algn="l">
              <a:buNone/>
            </a:pPr>
            <a:r>
              <a:rPr lang="en-US" dirty="0"/>
              <a:t>of both agents</a:t>
            </a:r>
            <a:r>
              <a:rPr lang="en-US" dirty="0" smtClean="0"/>
              <a:t>. </a:t>
            </a:r>
            <a:r>
              <a:rPr lang="en-US" dirty="0"/>
              <a:t>The usual dose is 1–2 mg daily,</a:t>
            </a:r>
            <a:endParaRPr lang="ar-IQ" dirty="0"/>
          </a:p>
        </p:txBody>
      </p:sp>
    </p:spTree>
    <p:extLst>
      <p:ext uri="{BB962C8B-B14F-4D97-AF65-F5344CB8AC3E}">
        <p14:creationId xmlns:p14="http://schemas.microsoft.com/office/powerpoint/2010/main" val="1939314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339403" y="347729"/>
            <a:ext cx="9465972" cy="6091707"/>
          </a:xfrm>
          <a:prstGeom prst="rect">
            <a:avLst/>
          </a:prstGeom>
        </p:spPr>
      </p:pic>
    </p:spTree>
    <p:extLst>
      <p:ext uri="{BB962C8B-B14F-4D97-AF65-F5344CB8AC3E}">
        <p14:creationId xmlns:p14="http://schemas.microsoft.com/office/powerpoint/2010/main" val="969879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4"/>
            <a:ext cx="10515600" cy="6259133"/>
          </a:xfrm>
        </p:spPr>
        <p:txBody>
          <a:bodyPr>
            <a:normAutofit fontScale="92500" lnSpcReduction="20000"/>
          </a:bodyPr>
          <a:lstStyle/>
          <a:p>
            <a:pPr marL="0" indent="0" algn="l">
              <a:buNone/>
            </a:pPr>
            <a:r>
              <a:rPr lang="en-US" b="1" dirty="0" smtClean="0">
                <a:solidFill>
                  <a:srgbClr val="FF0000"/>
                </a:solidFill>
              </a:rPr>
              <a:t>Definition</a:t>
            </a:r>
          </a:p>
          <a:p>
            <a:pPr marL="0" indent="0" algn="l">
              <a:buNone/>
            </a:pPr>
            <a:endParaRPr lang="en-US" dirty="0"/>
          </a:p>
          <a:p>
            <a:pPr marL="0" indent="0" algn="l">
              <a:buNone/>
            </a:pPr>
            <a:r>
              <a:rPr lang="en-US" dirty="0" smtClean="0"/>
              <a:t>Myeloproliferative neoplasms (MPNs) are a heterogeneous group of disorders characterized by cellular proliferation of one or more hematologic cell lines.</a:t>
            </a:r>
          </a:p>
          <a:p>
            <a:pPr marL="0" indent="0" algn="l">
              <a:buNone/>
            </a:pPr>
            <a:endParaRPr lang="en-US" dirty="0"/>
          </a:p>
          <a:p>
            <a:pPr marL="0" indent="0" algn="l">
              <a:buNone/>
            </a:pPr>
            <a:r>
              <a:rPr lang="en-US" dirty="0" smtClean="0"/>
              <a:t>They consist of the following diseases:</a:t>
            </a:r>
          </a:p>
          <a:p>
            <a:pPr marL="0" indent="0" algn="l">
              <a:buNone/>
            </a:pPr>
            <a:endParaRPr lang="en-US" dirty="0" smtClean="0"/>
          </a:p>
          <a:p>
            <a:pPr marL="0" indent="0" algn="l">
              <a:buNone/>
            </a:pPr>
            <a:r>
              <a:rPr lang="en-US" b="1" dirty="0" smtClean="0"/>
              <a:t>Chronic myelogenous leukemia (CML)</a:t>
            </a:r>
          </a:p>
          <a:p>
            <a:pPr marL="0" indent="0" algn="l">
              <a:buNone/>
            </a:pPr>
            <a:r>
              <a:rPr lang="en-US" b="1" dirty="0" smtClean="0"/>
              <a:t>Polycythemia vera (PV)</a:t>
            </a:r>
          </a:p>
          <a:p>
            <a:pPr marL="0" indent="0" algn="l">
              <a:buNone/>
            </a:pPr>
            <a:r>
              <a:rPr lang="en-US" b="1" dirty="0" smtClean="0"/>
              <a:t>Essential thrombocythemia (ET)</a:t>
            </a:r>
          </a:p>
          <a:p>
            <a:pPr marL="0" indent="0" algn="l">
              <a:buNone/>
            </a:pPr>
            <a:r>
              <a:rPr lang="en-US" b="1" dirty="0" smtClean="0"/>
              <a:t>Primary myelofibrosis (PMF)</a:t>
            </a:r>
          </a:p>
          <a:p>
            <a:pPr marL="0" indent="0" algn="l">
              <a:buNone/>
            </a:pPr>
            <a:r>
              <a:rPr lang="en-US" b="1" dirty="0"/>
              <a:t>C</a:t>
            </a:r>
            <a:r>
              <a:rPr lang="en-US" b="1" dirty="0" smtClean="0"/>
              <a:t>hronic neutrophilic leukemia (CNL) </a:t>
            </a:r>
          </a:p>
          <a:p>
            <a:pPr marL="0" indent="0" algn="l">
              <a:buNone/>
            </a:pPr>
            <a:r>
              <a:rPr lang="en-US" b="1" dirty="0"/>
              <a:t>C</a:t>
            </a:r>
            <a:r>
              <a:rPr lang="en-US" b="1" dirty="0" smtClean="0"/>
              <a:t>hronic eosinophilic leukemia (CEL)/hypereosinophilic syndrome (HES)</a:t>
            </a:r>
          </a:p>
          <a:p>
            <a:pPr marL="0" indent="0" algn="l">
              <a:buNone/>
            </a:pPr>
            <a:r>
              <a:rPr lang="en-US" b="1" dirty="0" smtClean="0"/>
              <a:t>Systemic mastocytosis (SM)</a:t>
            </a:r>
            <a:endParaRPr lang="ar-IQ" b="1" dirty="0"/>
          </a:p>
        </p:txBody>
      </p:sp>
    </p:spTree>
    <p:extLst>
      <p:ext uri="{BB962C8B-B14F-4D97-AF65-F5344CB8AC3E}">
        <p14:creationId xmlns:p14="http://schemas.microsoft.com/office/powerpoint/2010/main" val="2497386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3487"/>
            <a:ext cx="10515600" cy="6130344"/>
          </a:xfrm>
        </p:spPr>
        <p:txBody>
          <a:bodyPr>
            <a:normAutofit lnSpcReduction="10000"/>
          </a:bodyPr>
          <a:lstStyle/>
          <a:p>
            <a:pPr marL="0" indent="0" algn="ctr">
              <a:buNone/>
            </a:pPr>
            <a:r>
              <a:rPr lang="en-US" sz="4400" b="1" dirty="0" smtClean="0">
                <a:solidFill>
                  <a:srgbClr val="FF0000"/>
                </a:solidFill>
                <a:effectLst>
                  <a:outerShdw blurRad="38100" dist="38100" dir="2700000" algn="tl">
                    <a:srgbClr val="000000">
                      <a:alpha val="43137"/>
                    </a:srgbClr>
                  </a:outerShdw>
                </a:effectLst>
              </a:rPr>
              <a:t>Essential thrombocythemia</a:t>
            </a:r>
          </a:p>
          <a:p>
            <a:pPr marL="0" indent="0" algn="l">
              <a:buNone/>
            </a:pPr>
            <a:endParaRPr lang="en-US" sz="3200" dirty="0"/>
          </a:p>
          <a:p>
            <a:pPr marL="0" indent="0" algn="l">
              <a:buNone/>
            </a:pPr>
            <a:r>
              <a:rPr lang="en-US" sz="3200" dirty="0"/>
              <a:t>Essential thrombocytosis (primary thrombocythemia) is a nonreactive, chronic myeloproliferative disorder in which sustained megakaryocyte proliferation leads to an increase in the number of circulating </a:t>
            </a:r>
            <a:r>
              <a:rPr lang="en-US" sz="3200" dirty="0" smtClean="0"/>
              <a:t>platelets. </a:t>
            </a:r>
          </a:p>
          <a:p>
            <a:pPr marL="0" indent="0" algn="l">
              <a:buNone/>
            </a:pPr>
            <a:endParaRPr lang="en-US" sz="3200" dirty="0" smtClean="0"/>
          </a:p>
          <a:p>
            <a:pPr marL="0" indent="0" algn="l">
              <a:buNone/>
            </a:pPr>
            <a:r>
              <a:rPr lang="en-US" sz="3200" dirty="0" smtClean="0"/>
              <a:t>Mutations </a:t>
            </a:r>
            <a:r>
              <a:rPr lang="en-US" sz="3200" dirty="0"/>
              <a:t>in </a:t>
            </a:r>
            <a:r>
              <a:rPr lang="en-US" sz="3200" b="1" dirty="0"/>
              <a:t>JAK2, CALR, or MPL </a:t>
            </a:r>
            <a:r>
              <a:rPr lang="en-US" sz="3200" dirty="0"/>
              <a:t>are found in approximately 90% of patients with essential thrombocytosis</a:t>
            </a:r>
            <a:r>
              <a:rPr lang="en-US" sz="3200" dirty="0" smtClean="0"/>
              <a:t>.</a:t>
            </a:r>
          </a:p>
          <a:p>
            <a:pPr marL="0" indent="0" algn="l">
              <a:buNone/>
            </a:pPr>
            <a:endParaRPr lang="en-US" sz="3200" dirty="0"/>
          </a:p>
          <a:p>
            <a:pPr marL="0" indent="0" algn="l">
              <a:buNone/>
            </a:pPr>
            <a:r>
              <a:rPr lang="en-US" sz="3200" dirty="0"/>
              <a:t>Patients lacking all </a:t>
            </a:r>
            <a:r>
              <a:rPr lang="en-US" sz="3200" dirty="0" smtClean="0"/>
              <a:t>three mutations </a:t>
            </a:r>
            <a:r>
              <a:rPr lang="en-US" sz="3200" b="1" dirty="0" smtClean="0"/>
              <a:t>(triple-negative</a:t>
            </a:r>
            <a:r>
              <a:rPr lang="en-US" sz="3200" b="1" dirty="0"/>
              <a:t>) </a:t>
            </a:r>
            <a:r>
              <a:rPr lang="en-US" sz="3200" dirty="0"/>
              <a:t>are often young and also have a </a:t>
            </a:r>
            <a:r>
              <a:rPr lang="en-US" sz="3200" dirty="0" smtClean="0"/>
              <a:t>lower thrombosis </a:t>
            </a:r>
            <a:r>
              <a:rPr lang="en-US" sz="3200" dirty="0"/>
              <a:t>risk.</a:t>
            </a:r>
            <a:endParaRPr lang="ar-IQ" sz="3200" dirty="0"/>
          </a:p>
        </p:txBody>
      </p:sp>
    </p:spTree>
    <p:extLst>
      <p:ext uri="{BB962C8B-B14F-4D97-AF65-F5344CB8AC3E}">
        <p14:creationId xmlns:p14="http://schemas.microsoft.com/office/powerpoint/2010/main" val="2860050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2"/>
            <a:ext cx="10515600" cy="6272011"/>
          </a:xfrm>
        </p:spPr>
        <p:txBody>
          <a:bodyPr>
            <a:noAutofit/>
          </a:bodyPr>
          <a:lstStyle/>
          <a:p>
            <a:pPr marL="0" indent="0" algn="l">
              <a:buNone/>
            </a:pPr>
            <a:endParaRPr lang="en-US" sz="3200" dirty="0" smtClean="0"/>
          </a:p>
          <a:p>
            <a:pPr marL="0" indent="0" algn="l">
              <a:buNone/>
            </a:pPr>
            <a:r>
              <a:rPr lang="en-US" sz="3200" b="1" dirty="0" smtClean="0">
                <a:solidFill>
                  <a:srgbClr val="FF0000"/>
                </a:solidFill>
              </a:rPr>
              <a:t>Epidemiology</a:t>
            </a:r>
            <a:endParaRPr lang="en-US" sz="3200" b="1" dirty="0">
              <a:solidFill>
                <a:srgbClr val="FF0000"/>
              </a:solidFill>
            </a:endParaRPr>
          </a:p>
          <a:p>
            <a:pPr marL="0" indent="0" algn="l">
              <a:buNone/>
            </a:pPr>
            <a:endParaRPr lang="en-US" sz="3200" dirty="0" smtClean="0"/>
          </a:p>
          <a:p>
            <a:pPr marL="0" indent="0" algn="l">
              <a:buNone/>
            </a:pPr>
            <a:r>
              <a:rPr lang="en-US" sz="3200" dirty="0" smtClean="0"/>
              <a:t>The </a:t>
            </a:r>
            <a:r>
              <a:rPr lang="en-US" sz="3200" dirty="0"/>
              <a:t>annual incidence of ET is </a:t>
            </a:r>
            <a:r>
              <a:rPr lang="en-US" sz="3200" dirty="0" smtClean="0"/>
              <a:t>around 1.5–2.0 </a:t>
            </a:r>
            <a:r>
              <a:rPr lang="en-US" sz="3200" dirty="0"/>
              <a:t>cases per </a:t>
            </a:r>
            <a:endParaRPr lang="en-US" sz="3200" dirty="0" smtClean="0"/>
          </a:p>
          <a:p>
            <a:pPr marL="0" indent="0" algn="l">
              <a:buNone/>
            </a:pPr>
            <a:r>
              <a:rPr lang="en-US" sz="3200" dirty="0" smtClean="0"/>
              <a:t>100,000 </a:t>
            </a:r>
            <a:r>
              <a:rPr lang="en-US" sz="3200" dirty="0"/>
              <a:t>of </a:t>
            </a:r>
            <a:r>
              <a:rPr lang="en-US" sz="3200" dirty="0" smtClean="0"/>
              <a:t>the population</a:t>
            </a:r>
            <a:r>
              <a:rPr lang="en-US" sz="3200" dirty="0"/>
              <a:t>. </a:t>
            </a:r>
            <a:endParaRPr lang="en-US" sz="3200" dirty="0" smtClean="0"/>
          </a:p>
          <a:p>
            <a:pPr marL="0" indent="0" algn="l">
              <a:buNone/>
            </a:pPr>
            <a:endParaRPr lang="en-US" sz="3200" dirty="0" smtClean="0"/>
          </a:p>
          <a:p>
            <a:pPr marL="0" indent="0" algn="l">
              <a:buNone/>
            </a:pPr>
            <a:r>
              <a:rPr lang="en-US" sz="3200" dirty="0" smtClean="0"/>
              <a:t>The </a:t>
            </a:r>
            <a:r>
              <a:rPr lang="en-US" sz="3200" dirty="0"/>
              <a:t>median </a:t>
            </a:r>
            <a:r>
              <a:rPr lang="en-US" sz="3200" dirty="0" smtClean="0"/>
              <a:t>age at </a:t>
            </a:r>
            <a:r>
              <a:rPr lang="en-US" sz="3200" dirty="0"/>
              <a:t>onset is 50–55 years, with a small second </a:t>
            </a:r>
            <a:endParaRPr lang="en-US" sz="3200" dirty="0" smtClean="0"/>
          </a:p>
          <a:p>
            <a:pPr marL="0" indent="0" algn="l">
              <a:buNone/>
            </a:pPr>
            <a:r>
              <a:rPr lang="en-US" sz="3200" dirty="0" smtClean="0"/>
              <a:t>peak in women of reproductive </a:t>
            </a:r>
            <a:r>
              <a:rPr lang="en-US" sz="3200" dirty="0"/>
              <a:t>age and, although it can occur </a:t>
            </a:r>
            <a:endParaRPr lang="en-US" sz="3200" dirty="0" smtClean="0"/>
          </a:p>
          <a:p>
            <a:pPr marL="0" indent="0" algn="l">
              <a:buNone/>
            </a:pPr>
            <a:r>
              <a:rPr lang="en-US" sz="3200" dirty="0" smtClean="0"/>
              <a:t>at </a:t>
            </a:r>
            <a:r>
              <a:rPr lang="en-US" sz="3200" dirty="0"/>
              <a:t>any age, it </a:t>
            </a:r>
            <a:r>
              <a:rPr lang="en-US" sz="3200" dirty="0" smtClean="0"/>
              <a:t>is rare in </a:t>
            </a:r>
            <a:r>
              <a:rPr lang="en-US" sz="3200" dirty="0"/>
              <a:t>childhood.</a:t>
            </a:r>
            <a:endParaRPr lang="ar-IQ" sz="3200" dirty="0"/>
          </a:p>
        </p:txBody>
      </p:sp>
    </p:spTree>
    <p:extLst>
      <p:ext uri="{BB962C8B-B14F-4D97-AF65-F5344CB8AC3E}">
        <p14:creationId xmlns:p14="http://schemas.microsoft.com/office/powerpoint/2010/main" val="713024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6117464"/>
          </a:xfrm>
        </p:spPr>
        <p:txBody>
          <a:bodyPr>
            <a:normAutofit fontScale="92500" lnSpcReduction="10000"/>
          </a:bodyPr>
          <a:lstStyle/>
          <a:p>
            <a:pPr marL="0" indent="0" algn="l">
              <a:buNone/>
            </a:pPr>
            <a:r>
              <a:rPr lang="en-US" sz="3500" b="1" dirty="0" smtClean="0">
                <a:solidFill>
                  <a:srgbClr val="FF0000"/>
                </a:solidFill>
              </a:rPr>
              <a:t>Clinical features</a:t>
            </a:r>
          </a:p>
          <a:p>
            <a:pPr marL="0" indent="0" algn="l">
              <a:buNone/>
            </a:pPr>
            <a:endParaRPr lang="en-US" sz="3500" b="1" dirty="0">
              <a:solidFill>
                <a:srgbClr val="FF0000"/>
              </a:solidFill>
            </a:endParaRPr>
          </a:p>
          <a:p>
            <a:pPr marL="0" indent="0" algn="l">
              <a:buNone/>
            </a:pPr>
            <a:r>
              <a:rPr lang="en-US" b="1" u="sng" dirty="0">
                <a:solidFill>
                  <a:srgbClr val="FF0000"/>
                </a:solidFill>
              </a:rPr>
              <a:t>Thrombotic complications</a:t>
            </a:r>
          </a:p>
          <a:p>
            <a:pPr marL="0" indent="0" algn="l">
              <a:buNone/>
            </a:pPr>
            <a:r>
              <a:rPr lang="en-US" dirty="0"/>
              <a:t>As with PV, thrombotic complications are the main cause </a:t>
            </a:r>
            <a:r>
              <a:rPr lang="en-US" dirty="0" smtClean="0"/>
              <a:t>of morbidity </a:t>
            </a:r>
            <a:r>
              <a:rPr lang="en-US" dirty="0"/>
              <a:t>and mortality in ET. Thromboses are present </a:t>
            </a:r>
            <a:r>
              <a:rPr lang="en-US" dirty="0" smtClean="0"/>
              <a:t>in around </a:t>
            </a:r>
            <a:r>
              <a:rPr lang="en-US" dirty="0"/>
              <a:t>15–20% of patients at presentation and may be </a:t>
            </a:r>
            <a:r>
              <a:rPr lang="en-US" dirty="0" smtClean="0"/>
              <a:t>arterial or </a:t>
            </a:r>
            <a:r>
              <a:rPr lang="en-US" dirty="0"/>
              <a:t>venous. The range of clinical syndromes is similar to PV, </a:t>
            </a:r>
            <a:r>
              <a:rPr lang="en-US" dirty="0" smtClean="0"/>
              <a:t>but the </a:t>
            </a:r>
            <a:r>
              <a:rPr lang="en-US" dirty="0"/>
              <a:t>frequency of splanchnic thromboses is probably lower </a:t>
            </a:r>
            <a:r>
              <a:rPr lang="en-US" dirty="0" smtClean="0"/>
              <a:t>and strongly </a:t>
            </a:r>
            <a:r>
              <a:rPr lang="en-US" dirty="0"/>
              <a:t>correlated with presence of the JAK2 V617F mutation</a:t>
            </a:r>
            <a:r>
              <a:rPr lang="en-US" dirty="0" smtClean="0"/>
              <a:t>.</a:t>
            </a:r>
          </a:p>
          <a:p>
            <a:pPr marL="0" indent="0" algn="l">
              <a:buNone/>
            </a:pPr>
            <a:endParaRPr lang="en-US" dirty="0"/>
          </a:p>
          <a:p>
            <a:pPr marL="0" indent="0" algn="l">
              <a:buNone/>
            </a:pPr>
            <a:r>
              <a:rPr lang="en-US" b="1" dirty="0" smtClean="0"/>
              <a:t>Risk factors:</a:t>
            </a:r>
          </a:p>
          <a:p>
            <a:pPr marL="0" indent="0" algn="l">
              <a:buNone/>
            </a:pPr>
            <a:r>
              <a:rPr lang="en-US" dirty="0" smtClean="0"/>
              <a:t>- Age ≥ 60 yr.</a:t>
            </a:r>
            <a:endParaRPr lang="en-US" dirty="0"/>
          </a:p>
          <a:p>
            <a:pPr marL="0" indent="0" algn="l">
              <a:buNone/>
            </a:pPr>
            <a:r>
              <a:rPr lang="en-US" dirty="0" smtClean="0"/>
              <a:t>- Plt ≥ 1500 x 109/L</a:t>
            </a:r>
          </a:p>
          <a:p>
            <a:pPr marL="0" indent="0" algn="l">
              <a:buNone/>
            </a:pPr>
            <a:r>
              <a:rPr lang="en-US" dirty="0" smtClean="0"/>
              <a:t>- Hx of thrombosis</a:t>
            </a:r>
          </a:p>
          <a:p>
            <a:pPr marL="0" indent="0" algn="l">
              <a:buNone/>
            </a:pPr>
            <a:r>
              <a:rPr lang="en-US" dirty="0" smtClean="0"/>
              <a:t>- Other thrombotic RF: DM, HT, dyslipidemia, obesity</a:t>
            </a:r>
          </a:p>
        </p:txBody>
      </p:sp>
    </p:spTree>
    <p:extLst>
      <p:ext uri="{BB962C8B-B14F-4D97-AF65-F5344CB8AC3E}">
        <p14:creationId xmlns:p14="http://schemas.microsoft.com/office/powerpoint/2010/main" val="387053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5"/>
            <a:ext cx="10515600" cy="6168980"/>
          </a:xfrm>
        </p:spPr>
        <p:txBody>
          <a:bodyPr>
            <a:normAutofit fontScale="92500"/>
          </a:bodyPr>
          <a:lstStyle/>
          <a:p>
            <a:pPr marL="0" indent="0" algn="l">
              <a:buNone/>
            </a:pPr>
            <a:r>
              <a:rPr lang="en-US" b="1" u="sng" dirty="0" smtClean="0">
                <a:solidFill>
                  <a:srgbClr val="FF0000"/>
                </a:solidFill>
              </a:rPr>
              <a:t>Hemorrhagic </a:t>
            </a:r>
            <a:r>
              <a:rPr lang="en-US" b="1" u="sng" dirty="0">
                <a:solidFill>
                  <a:srgbClr val="FF0000"/>
                </a:solidFill>
              </a:rPr>
              <a:t>complications</a:t>
            </a:r>
          </a:p>
          <a:p>
            <a:pPr marL="0" indent="0" algn="l">
              <a:buNone/>
            </a:pPr>
            <a:r>
              <a:rPr lang="en-US" dirty="0"/>
              <a:t>Bleeding is less common </a:t>
            </a:r>
            <a:r>
              <a:rPr lang="en-US" dirty="0" smtClean="0"/>
              <a:t>than thrombosis in </a:t>
            </a:r>
            <a:r>
              <a:rPr lang="en-US" dirty="0"/>
              <a:t>ET, but can be dramatic when it </a:t>
            </a:r>
            <a:r>
              <a:rPr lang="en-US" dirty="0" smtClean="0"/>
              <a:t>happens.</a:t>
            </a:r>
          </a:p>
          <a:p>
            <a:pPr marL="0" indent="0" algn="l">
              <a:buNone/>
            </a:pPr>
            <a:r>
              <a:rPr lang="en-US" dirty="0" smtClean="0"/>
              <a:t>Bleeding is more common in </a:t>
            </a:r>
            <a:r>
              <a:rPr lang="en-US" dirty="0"/>
              <a:t>patients with platelet </a:t>
            </a:r>
            <a:r>
              <a:rPr lang="en-US" dirty="0" smtClean="0"/>
              <a:t>counts above 1000, </a:t>
            </a:r>
            <a:r>
              <a:rPr lang="en-US" dirty="0"/>
              <a:t>and, in at </a:t>
            </a:r>
            <a:r>
              <a:rPr lang="en-US" dirty="0" smtClean="0"/>
              <a:t>least some </a:t>
            </a:r>
            <a:r>
              <a:rPr lang="en-US" dirty="0"/>
              <a:t>cases</a:t>
            </a:r>
            <a:r>
              <a:rPr lang="en-US" dirty="0" smtClean="0"/>
              <a:t>, </a:t>
            </a:r>
            <a:r>
              <a:rPr lang="en-US" dirty="0"/>
              <a:t>is due to an acquired </a:t>
            </a:r>
            <a:r>
              <a:rPr lang="en-US" dirty="0" smtClean="0"/>
              <a:t>von Willebrand disease, with </a:t>
            </a:r>
            <a:r>
              <a:rPr lang="en-US" dirty="0"/>
              <a:t>a decrease in circulating </a:t>
            </a:r>
            <a:r>
              <a:rPr lang="en-US" dirty="0" smtClean="0"/>
              <a:t>high-molecular- weight multimers caused </a:t>
            </a:r>
            <a:r>
              <a:rPr lang="en-US" dirty="0"/>
              <a:t>by adsorption to the surface of the </a:t>
            </a:r>
            <a:r>
              <a:rPr lang="en-US" dirty="0" smtClean="0"/>
              <a:t>excessive platelets.</a:t>
            </a:r>
          </a:p>
          <a:p>
            <a:pPr marL="0" indent="0" algn="l">
              <a:buNone/>
            </a:pPr>
            <a:endParaRPr lang="en-US" dirty="0"/>
          </a:p>
          <a:p>
            <a:pPr marL="0" indent="0" algn="l">
              <a:buNone/>
            </a:pPr>
            <a:r>
              <a:rPr lang="en-US" b="1" u="sng" dirty="0">
                <a:solidFill>
                  <a:srgbClr val="FF0000"/>
                </a:solidFill>
              </a:rPr>
              <a:t>Splenomegaly and hyposplenism</a:t>
            </a:r>
          </a:p>
          <a:p>
            <a:pPr marL="0" indent="0" algn="l">
              <a:buNone/>
            </a:pPr>
            <a:r>
              <a:rPr lang="en-US" dirty="0"/>
              <a:t>Splenomegaly is present in about 5% of ET patients at </a:t>
            </a:r>
            <a:r>
              <a:rPr lang="en-US" dirty="0" smtClean="0"/>
              <a:t>diagnosis and </a:t>
            </a:r>
            <a:r>
              <a:rPr lang="en-US" dirty="0"/>
              <a:t>it is rarely more than mild. Progressive </a:t>
            </a:r>
            <a:r>
              <a:rPr lang="en-US" dirty="0" smtClean="0"/>
              <a:t>enlargement of </a:t>
            </a:r>
            <a:r>
              <a:rPr lang="en-US" dirty="0"/>
              <a:t>the spleen during the course of ET should raise </a:t>
            </a:r>
            <a:r>
              <a:rPr lang="en-US" dirty="0" smtClean="0"/>
              <a:t>suspicion of </a:t>
            </a:r>
            <a:r>
              <a:rPr lang="en-US" dirty="0"/>
              <a:t>evolving myelofibrosis. It has been suggested that </a:t>
            </a:r>
            <a:r>
              <a:rPr lang="en-US" dirty="0" smtClean="0"/>
              <a:t>over time</a:t>
            </a:r>
            <a:r>
              <a:rPr lang="en-US" dirty="0"/>
              <a:t>, some patients with ET develop splenic atrophy </a:t>
            </a:r>
            <a:r>
              <a:rPr lang="en-US" dirty="0" smtClean="0"/>
              <a:t>secondary to </a:t>
            </a:r>
            <a:r>
              <a:rPr lang="en-US" dirty="0"/>
              <a:t>silent microinfarcts in the splenic microcirculation. </a:t>
            </a:r>
          </a:p>
        </p:txBody>
      </p:sp>
    </p:spTree>
    <p:extLst>
      <p:ext uri="{BB962C8B-B14F-4D97-AF65-F5344CB8AC3E}">
        <p14:creationId xmlns:p14="http://schemas.microsoft.com/office/powerpoint/2010/main" val="178271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3487"/>
            <a:ext cx="10515600" cy="6065950"/>
          </a:xfrm>
        </p:spPr>
        <p:txBody>
          <a:bodyPr>
            <a:normAutofit/>
          </a:bodyPr>
          <a:lstStyle/>
          <a:p>
            <a:pPr marL="0" indent="0" algn="l">
              <a:buNone/>
            </a:pPr>
            <a:endParaRPr lang="en-US" sz="3200" dirty="0" smtClean="0"/>
          </a:p>
          <a:p>
            <a:pPr marL="0" indent="0" algn="l">
              <a:buNone/>
            </a:pPr>
            <a:r>
              <a:rPr lang="en-US" sz="3200" b="1" u="sng" dirty="0" smtClean="0">
                <a:solidFill>
                  <a:srgbClr val="FF0000"/>
                </a:solidFill>
              </a:rPr>
              <a:t>Transformation</a:t>
            </a:r>
          </a:p>
          <a:p>
            <a:pPr marL="0" indent="0" algn="l">
              <a:buNone/>
            </a:pPr>
            <a:endParaRPr lang="en-US" sz="3200" dirty="0"/>
          </a:p>
          <a:p>
            <a:pPr marL="0" indent="0" algn="l">
              <a:buNone/>
            </a:pPr>
            <a:r>
              <a:rPr lang="en-US" sz="3200" dirty="0" smtClean="0"/>
              <a:t>- To polycythemia vera: 1-2 % / 10 yr.</a:t>
            </a:r>
          </a:p>
          <a:p>
            <a:pPr marL="0" indent="0" algn="l">
              <a:buNone/>
            </a:pPr>
            <a:endParaRPr lang="en-US" sz="3200" dirty="0" smtClean="0"/>
          </a:p>
          <a:p>
            <a:pPr marL="0" indent="0" algn="l">
              <a:buNone/>
            </a:pPr>
            <a:r>
              <a:rPr lang="en-US" sz="3200" dirty="0" smtClean="0"/>
              <a:t>- To myelofibrosis: 10% / 10 yr.</a:t>
            </a:r>
          </a:p>
          <a:p>
            <a:pPr marL="0" indent="0" algn="l">
              <a:buNone/>
            </a:pPr>
            <a:endParaRPr lang="en-US" sz="3200" dirty="0" smtClean="0"/>
          </a:p>
          <a:p>
            <a:pPr marL="0" indent="0" algn="l">
              <a:buNone/>
            </a:pPr>
            <a:r>
              <a:rPr lang="en-US" sz="3200" dirty="0" smtClean="0"/>
              <a:t>- To acute leukemia: 3% / 10 yr.</a:t>
            </a:r>
            <a:endParaRPr lang="ar-IQ" sz="3200" dirty="0"/>
          </a:p>
        </p:txBody>
      </p:sp>
    </p:spTree>
    <p:extLst>
      <p:ext uri="{BB962C8B-B14F-4D97-AF65-F5344CB8AC3E}">
        <p14:creationId xmlns:p14="http://schemas.microsoft.com/office/powerpoint/2010/main" val="2967639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0608"/>
            <a:ext cx="10515600" cy="6027313"/>
          </a:xfrm>
        </p:spPr>
        <p:txBody>
          <a:bodyPr>
            <a:normAutofit/>
          </a:bodyPr>
          <a:lstStyle/>
          <a:p>
            <a:pPr marL="0" indent="0" algn="l">
              <a:buNone/>
            </a:pPr>
            <a:r>
              <a:rPr lang="en-US" sz="3200" b="1" dirty="0" smtClean="0">
                <a:solidFill>
                  <a:srgbClr val="FF0000"/>
                </a:solidFill>
              </a:rPr>
              <a:t>Diagnostic criteria</a:t>
            </a:r>
          </a:p>
          <a:p>
            <a:pPr marL="0" indent="0" algn="l">
              <a:buNone/>
            </a:pPr>
            <a:endParaRPr lang="en-US" dirty="0"/>
          </a:p>
          <a:p>
            <a:pPr marL="0" indent="0" algn="l">
              <a:buNone/>
            </a:pPr>
            <a:r>
              <a:rPr lang="en-US" dirty="0"/>
              <a:t>Diagnosis requires </a:t>
            </a:r>
            <a:r>
              <a:rPr lang="en-US" b="1" dirty="0"/>
              <a:t>A1–A3</a:t>
            </a:r>
            <a:r>
              <a:rPr lang="en-US" dirty="0"/>
              <a:t> </a:t>
            </a:r>
            <a:r>
              <a:rPr lang="en-US" dirty="0" smtClean="0"/>
              <a:t>or </a:t>
            </a:r>
            <a:r>
              <a:rPr lang="en-US" b="1" dirty="0" smtClean="0"/>
              <a:t>A1 </a:t>
            </a:r>
            <a:r>
              <a:rPr lang="en-US" b="1" dirty="0"/>
              <a:t>+ </a:t>
            </a:r>
            <a:r>
              <a:rPr lang="en-US" b="1" dirty="0" smtClean="0"/>
              <a:t>A3–A5</a:t>
            </a:r>
          </a:p>
          <a:p>
            <a:pPr marL="0" indent="0" algn="l">
              <a:buNone/>
            </a:pPr>
            <a:endParaRPr lang="en-US" b="1" dirty="0"/>
          </a:p>
          <a:p>
            <a:pPr marL="0" indent="0" algn="l">
              <a:buNone/>
            </a:pPr>
            <a:r>
              <a:rPr lang="en-US" b="1" dirty="0" smtClean="0"/>
              <a:t>A1</a:t>
            </a:r>
            <a:r>
              <a:rPr lang="en-US" dirty="0" smtClean="0"/>
              <a:t>:  </a:t>
            </a:r>
            <a:r>
              <a:rPr lang="en-US" dirty="0"/>
              <a:t>Sustained platelet count &gt;450 × 109/L</a:t>
            </a:r>
          </a:p>
          <a:p>
            <a:pPr marL="0" indent="0" algn="l">
              <a:buNone/>
            </a:pPr>
            <a:r>
              <a:rPr lang="en-US" b="1" dirty="0" smtClean="0"/>
              <a:t>A2</a:t>
            </a:r>
            <a:r>
              <a:rPr lang="en-US" dirty="0" smtClean="0"/>
              <a:t>:  </a:t>
            </a:r>
            <a:r>
              <a:rPr lang="en-US" dirty="0"/>
              <a:t>Presence of an </a:t>
            </a:r>
            <a:r>
              <a:rPr lang="en-US" dirty="0" smtClean="0"/>
              <a:t>acquired </a:t>
            </a:r>
            <a:r>
              <a:rPr lang="en-US" dirty="0"/>
              <a:t>mutation </a:t>
            </a:r>
            <a:r>
              <a:rPr lang="en-US" dirty="0" smtClean="0"/>
              <a:t>(JAK 2, </a:t>
            </a:r>
            <a:r>
              <a:rPr lang="en-US" dirty="0"/>
              <a:t>CALR or MPL genes)</a:t>
            </a:r>
          </a:p>
          <a:p>
            <a:pPr marL="0" indent="0" algn="l">
              <a:buNone/>
            </a:pPr>
            <a:r>
              <a:rPr lang="en-US" b="1" dirty="0" smtClean="0"/>
              <a:t>A3</a:t>
            </a:r>
            <a:r>
              <a:rPr lang="en-US" dirty="0" smtClean="0"/>
              <a:t>:  No </a:t>
            </a:r>
            <a:r>
              <a:rPr lang="en-US" dirty="0"/>
              <a:t>other myeloid malignancy, especially </a:t>
            </a:r>
            <a:r>
              <a:rPr lang="en-US" dirty="0" smtClean="0"/>
              <a:t>PV, MF, CML </a:t>
            </a:r>
            <a:r>
              <a:rPr lang="en-US" dirty="0"/>
              <a:t>or </a:t>
            </a:r>
            <a:r>
              <a:rPr lang="en-US" dirty="0" smtClean="0"/>
              <a:t>MDS.</a:t>
            </a:r>
            <a:endParaRPr lang="en-US" dirty="0"/>
          </a:p>
          <a:p>
            <a:pPr marL="0" indent="0" algn="l">
              <a:buNone/>
            </a:pPr>
            <a:r>
              <a:rPr lang="en-US" b="1" dirty="0" smtClean="0"/>
              <a:t>A4</a:t>
            </a:r>
            <a:r>
              <a:rPr lang="en-US" dirty="0" smtClean="0"/>
              <a:t>:  </a:t>
            </a:r>
            <a:r>
              <a:rPr lang="en-US" dirty="0"/>
              <a:t>No reactive cause for thrombocytosis and normal </a:t>
            </a:r>
            <a:r>
              <a:rPr lang="en-US" dirty="0" smtClean="0"/>
              <a:t>iron stores</a:t>
            </a:r>
            <a:endParaRPr lang="en-US" dirty="0"/>
          </a:p>
          <a:p>
            <a:pPr marL="0" indent="0" algn="l">
              <a:buNone/>
            </a:pPr>
            <a:r>
              <a:rPr lang="en-US" b="1" dirty="0" smtClean="0"/>
              <a:t>A5</a:t>
            </a:r>
            <a:r>
              <a:rPr lang="en-US" dirty="0" smtClean="0"/>
              <a:t>: </a:t>
            </a:r>
            <a:r>
              <a:rPr lang="en-US" dirty="0"/>
              <a:t>Bone marrow aspirate and trephine biopsy </a:t>
            </a:r>
            <a:r>
              <a:rPr lang="en-US" dirty="0" smtClean="0"/>
              <a:t>showing increased </a:t>
            </a:r>
            <a:r>
              <a:rPr lang="en-US" dirty="0"/>
              <a:t>megakaryocyte numbers displaying a </a:t>
            </a:r>
            <a:r>
              <a:rPr lang="en-US" dirty="0" smtClean="0"/>
              <a:t>spectrum of </a:t>
            </a:r>
            <a:r>
              <a:rPr lang="en-US" dirty="0"/>
              <a:t>morphology with predominant large </a:t>
            </a:r>
            <a:r>
              <a:rPr lang="en-US" dirty="0" smtClean="0"/>
              <a:t>hyperlobated </a:t>
            </a:r>
            <a:r>
              <a:rPr lang="en-US" dirty="0"/>
              <a:t>nuclei and abundant </a:t>
            </a:r>
            <a:r>
              <a:rPr lang="en-US" dirty="0" smtClean="0"/>
              <a:t>cytoplasm. </a:t>
            </a:r>
            <a:endParaRPr lang="ar-IQ" dirty="0"/>
          </a:p>
        </p:txBody>
      </p:sp>
    </p:spTree>
    <p:extLst>
      <p:ext uri="{BB962C8B-B14F-4D97-AF65-F5344CB8AC3E}">
        <p14:creationId xmlns:p14="http://schemas.microsoft.com/office/powerpoint/2010/main" val="496083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6053070"/>
          </a:xfrm>
        </p:spPr>
        <p:txBody>
          <a:bodyPr>
            <a:noAutofit/>
          </a:bodyPr>
          <a:lstStyle/>
          <a:p>
            <a:pPr marL="0" indent="0" algn="l">
              <a:buNone/>
            </a:pPr>
            <a:r>
              <a:rPr lang="en-US" sz="3600" b="1" dirty="0" smtClean="0">
                <a:solidFill>
                  <a:srgbClr val="FF0000"/>
                </a:solidFill>
              </a:rPr>
              <a:t>Treatment</a:t>
            </a:r>
          </a:p>
          <a:p>
            <a:pPr marL="0" indent="0" algn="l">
              <a:buNone/>
            </a:pPr>
            <a:endParaRPr lang="en-US" sz="3200" dirty="0"/>
          </a:p>
          <a:p>
            <a:pPr marL="0" indent="0" algn="l">
              <a:buNone/>
            </a:pPr>
            <a:r>
              <a:rPr lang="en-US" sz="3200" b="1" u="sng" dirty="0" smtClean="0">
                <a:solidFill>
                  <a:srgbClr val="FF0000"/>
                </a:solidFill>
              </a:rPr>
              <a:t>High risk patients</a:t>
            </a:r>
          </a:p>
          <a:p>
            <a:pPr marL="0" indent="0" algn="l">
              <a:buNone/>
            </a:pPr>
            <a:r>
              <a:rPr lang="en-US" sz="3200" dirty="0" smtClean="0"/>
              <a:t>- Age &gt; 60 yr.</a:t>
            </a:r>
          </a:p>
          <a:p>
            <a:pPr marL="0" indent="0" algn="l">
              <a:buNone/>
            </a:pPr>
            <a:r>
              <a:rPr lang="en-US" sz="3200" dirty="0" smtClean="0"/>
              <a:t>- Plt &gt; 1500 x 109/L</a:t>
            </a:r>
          </a:p>
          <a:p>
            <a:pPr marL="0" indent="0" algn="l">
              <a:buNone/>
            </a:pPr>
            <a:r>
              <a:rPr lang="en-US" sz="3200" dirty="0" smtClean="0"/>
              <a:t>- Hx of thrombotic event</a:t>
            </a:r>
          </a:p>
          <a:p>
            <a:pPr marL="0" indent="0" algn="l">
              <a:buNone/>
            </a:pPr>
            <a:r>
              <a:rPr lang="en-US" sz="3200" dirty="0" smtClean="0"/>
              <a:t>- Other thrombotic risk factors: DM, HT, dyslipidemia, obesity</a:t>
            </a:r>
          </a:p>
          <a:p>
            <a:pPr marL="0" indent="0" algn="l">
              <a:buNone/>
            </a:pPr>
            <a:endParaRPr lang="en-US" sz="3200" dirty="0" smtClean="0"/>
          </a:p>
          <a:p>
            <a:pPr marL="0" indent="0" algn="l">
              <a:buNone/>
            </a:pPr>
            <a:r>
              <a:rPr lang="en-US" sz="3200" b="1" dirty="0" smtClean="0"/>
              <a:t>Hydroxyurea +/- Aspirin (1</a:t>
            </a:r>
            <a:r>
              <a:rPr lang="en-US" sz="3200" b="1" baseline="30000" dirty="0" smtClean="0"/>
              <a:t>st</a:t>
            </a:r>
            <a:r>
              <a:rPr lang="en-US" sz="3200" b="1" dirty="0" smtClean="0"/>
              <a:t> line Rx)</a:t>
            </a:r>
          </a:p>
          <a:p>
            <a:pPr marL="0" indent="0" algn="l">
              <a:buNone/>
            </a:pPr>
            <a:r>
              <a:rPr lang="en-US" sz="3200" b="1" dirty="0" smtClean="0"/>
              <a:t>Anagrelide</a:t>
            </a:r>
          </a:p>
          <a:p>
            <a:pPr marL="0" indent="0" algn="l">
              <a:buNone/>
            </a:pPr>
            <a:r>
              <a:rPr lang="en-US" sz="3200" b="1" dirty="0" smtClean="0"/>
              <a:t>Interferon</a:t>
            </a:r>
          </a:p>
          <a:p>
            <a:pPr marL="0" indent="0" algn="l">
              <a:buNone/>
            </a:pPr>
            <a:endParaRPr lang="en-US" sz="3200" dirty="0"/>
          </a:p>
          <a:p>
            <a:pPr marL="0" indent="0" algn="l">
              <a:buNone/>
            </a:pPr>
            <a:endParaRPr lang="ar-IQ" sz="3200" dirty="0"/>
          </a:p>
        </p:txBody>
      </p:sp>
    </p:spTree>
    <p:extLst>
      <p:ext uri="{BB962C8B-B14F-4D97-AF65-F5344CB8AC3E}">
        <p14:creationId xmlns:p14="http://schemas.microsoft.com/office/powerpoint/2010/main" val="133889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0608"/>
            <a:ext cx="10515600" cy="6130344"/>
          </a:xfrm>
        </p:spPr>
        <p:txBody>
          <a:bodyPr/>
          <a:lstStyle/>
          <a:p>
            <a:pPr marL="0" indent="0" algn="l">
              <a:buNone/>
            </a:pPr>
            <a:r>
              <a:rPr lang="en-US" b="1" u="sng" dirty="0" smtClean="0">
                <a:solidFill>
                  <a:srgbClr val="FF0000"/>
                </a:solidFill>
              </a:rPr>
              <a:t>Intermediate risk patients</a:t>
            </a:r>
          </a:p>
          <a:p>
            <a:pPr marL="0" indent="0" algn="l">
              <a:buNone/>
            </a:pPr>
            <a:r>
              <a:rPr lang="en-US" dirty="0" smtClean="0"/>
              <a:t>Patients between </a:t>
            </a:r>
            <a:r>
              <a:rPr lang="en-US" dirty="0"/>
              <a:t>40 </a:t>
            </a:r>
            <a:r>
              <a:rPr lang="en-US" dirty="0" smtClean="0"/>
              <a:t>- 60 yr. who </a:t>
            </a:r>
            <a:r>
              <a:rPr lang="en-US" dirty="0"/>
              <a:t>lack any of the high-risk </a:t>
            </a:r>
            <a:r>
              <a:rPr lang="en-US" dirty="0" smtClean="0"/>
              <a:t>features.</a:t>
            </a:r>
          </a:p>
          <a:p>
            <a:pPr marL="0" indent="0" algn="l">
              <a:buNone/>
            </a:pPr>
            <a:endParaRPr lang="en-US" dirty="0"/>
          </a:p>
          <a:p>
            <a:pPr marL="0" indent="0" algn="l">
              <a:buNone/>
            </a:pPr>
            <a:r>
              <a:rPr lang="en-US" b="1" dirty="0" smtClean="0"/>
              <a:t>Aspirin only</a:t>
            </a:r>
          </a:p>
          <a:p>
            <a:pPr marL="0" indent="0" algn="l">
              <a:buNone/>
            </a:pPr>
            <a:r>
              <a:rPr lang="en-US" b="1" dirty="0" smtClean="0"/>
              <a:t>Hydroxyurea + Aspirin</a:t>
            </a:r>
          </a:p>
          <a:p>
            <a:pPr marL="0" indent="0" algn="l">
              <a:buNone/>
            </a:pPr>
            <a:endParaRPr lang="en-US" dirty="0"/>
          </a:p>
          <a:p>
            <a:pPr marL="0" indent="0" algn="l">
              <a:buNone/>
            </a:pPr>
            <a:r>
              <a:rPr lang="en-US" b="1" u="sng" dirty="0" smtClean="0">
                <a:solidFill>
                  <a:srgbClr val="FF0000"/>
                </a:solidFill>
              </a:rPr>
              <a:t>Low risk patients</a:t>
            </a:r>
          </a:p>
          <a:p>
            <a:pPr marL="0" indent="0" algn="l">
              <a:buNone/>
            </a:pPr>
            <a:r>
              <a:rPr lang="en-US" dirty="0" smtClean="0"/>
              <a:t>Patients younger </a:t>
            </a:r>
            <a:r>
              <a:rPr lang="en-US" dirty="0"/>
              <a:t>than 40 </a:t>
            </a:r>
            <a:r>
              <a:rPr lang="en-US" dirty="0" smtClean="0"/>
              <a:t>yr. </a:t>
            </a:r>
            <a:r>
              <a:rPr lang="en-US" dirty="0"/>
              <a:t>who </a:t>
            </a:r>
            <a:r>
              <a:rPr lang="en-US" dirty="0" smtClean="0"/>
              <a:t>lack any </a:t>
            </a:r>
            <a:r>
              <a:rPr lang="en-US" dirty="0"/>
              <a:t>high-risk features</a:t>
            </a:r>
            <a:r>
              <a:rPr lang="en-US" dirty="0" smtClean="0"/>
              <a:t>.</a:t>
            </a:r>
          </a:p>
          <a:p>
            <a:pPr marL="0" indent="0" algn="l">
              <a:buNone/>
            </a:pPr>
            <a:endParaRPr lang="en-US" dirty="0"/>
          </a:p>
          <a:p>
            <a:pPr marL="0" indent="0" algn="l">
              <a:buNone/>
            </a:pPr>
            <a:r>
              <a:rPr lang="en-US" b="1" dirty="0" smtClean="0"/>
              <a:t>Aspirin</a:t>
            </a:r>
          </a:p>
          <a:p>
            <a:pPr marL="0" indent="0" algn="l">
              <a:buNone/>
            </a:pPr>
            <a:r>
              <a:rPr lang="en-US" b="1" dirty="0" smtClean="0"/>
              <a:t>Other antiplatelet if aspirin is contraindicated </a:t>
            </a:r>
            <a:endParaRPr lang="ar-IQ" b="1" dirty="0"/>
          </a:p>
        </p:txBody>
      </p:sp>
    </p:spTree>
    <p:extLst>
      <p:ext uri="{BB962C8B-B14F-4D97-AF65-F5344CB8AC3E}">
        <p14:creationId xmlns:p14="http://schemas.microsoft.com/office/powerpoint/2010/main" val="2757523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0608"/>
            <a:ext cx="10515600" cy="6091707"/>
          </a:xfrm>
        </p:spPr>
        <p:txBody>
          <a:bodyPr/>
          <a:lstStyle/>
          <a:p>
            <a:pPr marL="0" indent="0" algn="l">
              <a:buNone/>
            </a:pPr>
            <a:r>
              <a:rPr lang="en-US" sz="3200" b="1" dirty="0">
                <a:solidFill>
                  <a:srgbClr val="FF0000"/>
                </a:solidFill>
              </a:rPr>
              <a:t>Reactive thrombocytosis</a:t>
            </a:r>
          </a:p>
          <a:p>
            <a:pPr marL="0" indent="0" algn="l">
              <a:buNone/>
            </a:pPr>
            <a:endParaRPr lang="en-US" dirty="0" smtClean="0"/>
          </a:p>
          <a:p>
            <a:pPr marL="0" indent="0" algn="l">
              <a:buNone/>
            </a:pPr>
            <a:r>
              <a:rPr lang="en-US" dirty="0" smtClean="0"/>
              <a:t>Thrombocytosis </a:t>
            </a:r>
            <a:r>
              <a:rPr lang="en-US" dirty="0"/>
              <a:t>is most commonly reactive and secondary </a:t>
            </a:r>
            <a:r>
              <a:rPr lang="en-US" dirty="0" smtClean="0"/>
              <a:t>to increased </a:t>
            </a:r>
            <a:r>
              <a:rPr lang="en-US" dirty="0"/>
              <a:t>levels of circulating cytokines that stimulate thrombopoiesis.</a:t>
            </a:r>
          </a:p>
          <a:p>
            <a:pPr marL="0" indent="0" algn="l">
              <a:buNone/>
            </a:pPr>
            <a:r>
              <a:rPr lang="en-US" b="1" dirty="0"/>
              <a:t>Inflammatory, vasculitic and allergic disorders, </a:t>
            </a:r>
            <a:r>
              <a:rPr lang="en-US" b="1" dirty="0" smtClean="0"/>
              <a:t>acute and </a:t>
            </a:r>
            <a:r>
              <a:rPr lang="en-US" b="1" dirty="0"/>
              <a:t>chronic infections, malignancies, </a:t>
            </a:r>
            <a:r>
              <a:rPr lang="en-US" b="1" dirty="0" smtClean="0"/>
              <a:t>hemolysis</a:t>
            </a:r>
            <a:r>
              <a:rPr lang="en-US" b="1" dirty="0"/>
              <a:t>, iron </a:t>
            </a:r>
            <a:r>
              <a:rPr lang="en-US" b="1" dirty="0" smtClean="0"/>
              <a:t>deficiency and </a:t>
            </a:r>
            <a:r>
              <a:rPr lang="en-US" b="1" dirty="0"/>
              <a:t>blood loss </a:t>
            </a:r>
            <a:r>
              <a:rPr lang="en-US" dirty="0"/>
              <a:t>can all lead to an increased platelet </a:t>
            </a:r>
            <a:r>
              <a:rPr lang="en-US" dirty="0" smtClean="0"/>
              <a:t>count. </a:t>
            </a:r>
          </a:p>
          <a:p>
            <a:pPr marL="0" indent="0" algn="l">
              <a:buNone/>
            </a:pPr>
            <a:endParaRPr lang="en-US" dirty="0" smtClean="0"/>
          </a:p>
          <a:p>
            <a:pPr marL="0" indent="0" algn="l">
              <a:buNone/>
            </a:pPr>
            <a:r>
              <a:rPr lang="en-US" dirty="0" smtClean="0"/>
              <a:t>Reactive </a:t>
            </a:r>
            <a:r>
              <a:rPr lang="en-US" dirty="0"/>
              <a:t>thrombocytosis can sometimes </a:t>
            </a:r>
            <a:r>
              <a:rPr lang="en-US" dirty="0" smtClean="0"/>
              <a:t>be marked and</a:t>
            </a:r>
            <a:r>
              <a:rPr lang="en-US" dirty="0"/>
              <a:t>, occasionally, the platelet count can be greater than 1000 </a:t>
            </a:r>
            <a:r>
              <a:rPr lang="en-US" dirty="0" smtClean="0"/>
              <a:t>× 109/L</a:t>
            </a:r>
            <a:r>
              <a:rPr lang="en-US" dirty="0"/>
              <a:t>. </a:t>
            </a:r>
            <a:endParaRPr lang="en-US" dirty="0" smtClean="0"/>
          </a:p>
          <a:p>
            <a:pPr marL="0" indent="0" algn="l">
              <a:buNone/>
            </a:pPr>
            <a:endParaRPr lang="en-US" dirty="0" smtClean="0"/>
          </a:p>
          <a:p>
            <a:pPr marL="0" indent="0" algn="l">
              <a:buNone/>
            </a:pPr>
            <a:r>
              <a:rPr lang="en-US" dirty="0" smtClean="0"/>
              <a:t>There </a:t>
            </a:r>
            <a:r>
              <a:rPr lang="en-US" dirty="0"/>
              <a:t>is usually evidence of on-going inflammation </a:t>
            </a:r>
            <a:r>
              <a:rPr lang="en-US" dirty="0" smtClean="0"/>
              <a:t>in the </a:t>
            </a:r>
            <a:r>
              <a:rPr lang="en-US" dirty="0"/>
              <a:t>form of a raised erythrocyte sedimentation rate </a:t>
            </a:r>
            <a:r>
              <a:rPr lang="en-US" b="1" dirty="0"/>
              <a:t>(ESR) or </a:t>
            </a:r>
            <a:r>
              <a:rPr lang="en-US" b="1" dirty="0" smtClean="0"/>
              <a:t>C-reactive protein</a:t>
            </a:r>
            <a:r>
              <a:rPr lang="en-US" dirty="0" smtClean="0"/>
              <a:t>.</a:t>
            </a:r>
            <a:endParaRPr lang="ar-IQ" dirty="0"/>
          </a:p>
        </p:txBody>
      </p:sp>
    </p:spTree>
    <p:extLst>
      <p:ext uri="{BB962C8B-B14F-4D97-AF65-F5344CB8AC3E}">
        <p14:creationId xmlns:p14="http://schemas.microsoft.com/office/powerpoint/2010/main" val="10745402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4"/>
            <a:ext cx="10515600" cy="6233375"/>
          </a:xfrm>
        </p:spPr>
        <p:txBody>
          <a:bodyPr/>
          <a:lstStyle/>
          <a:p>
            <a:pPr marL="0" indent="0" algn="ctr">
              <a:buNone/>
            </a:pPr>
            <a:endParaRPr lang="en-US" sz="3200" b="1" dirty="0" smtClean="0">
              <a:solidFill>
                <a:srgbClr val="FF0000"/>
              </a:solidFill>
              <a:effectLst>
                <a:outerShdw blurRad="38100" dist="38100" dir="2700000" algn="tl">
                  <a:srgbClr val="000000">
                    <a:alpha val="43137"/>
                  </a:srgbClr>
                </a:outerShdw>
              </a:effectLst>
            </a:endParaRPr>
          </a:p>
          <a:p>
            <a:pPr marL="0" indent="0" algn="ctr">
              <a:buNone/>
            </a:pPr>
            <a:r>
              <a:rPr lang="en-US" sz="4400" b="1" dirty="0" smtClean="0">
                <a:solidFill>
                  <a:srgbClr val="FF0000"/>
                </a:solidFill>
                <a:effectLst>
                  <a:outerShdw blurRad="38100" dist="38100" dir="2700000" algn="tl">
                    <a:srgbClr val="000000">
                      <a:alpha val="43137"/>
                    </a:srgbClr>
                  </a:outerShdw>
                </a:effectLst>
              </a:rPr>
              <a:t>Primary myelofibrosis</a:t>
            </a:r>
          </a:p>
          <a:p>
            <a:pPr marL="0" indent="0" algn="l">
              <a:buNone/>
            </a:pPr>
            <a:endParaRPr lang="en-US" dirty="0"/>
          </a:p>
          <a:p>
            <a:pPr marL="0" indent="0" algn="l">
              <a:buNone/>
            </a:pPr>
            <a:r>
              <a:rPr lang="en-US" dirty="0"/>
              <a:t>Primary myelofibrosis is a clonal myeloproliferative </a:t>
            </a:r>
            <a:r>
              <a:rPr lang="en-US" dirty="0" smtClean="0"/>
              <a:t>neoplasm of </a:t>
            </a:r>
            <a:r>
              <a:rPr lang="en-US" dirty="0"/>
              <a:t>the pluripotent </a:t>
            </a:r>
            <a:r>
              <a:rPr lang="en-US" dirty="0" smtClean="0"/>
              <a:t>hemopoietic </a:t>
            </a:r>
            <a:r>
              <a:rPr lang="en-US" dirty="0"/>
              <a:t>stem cell, in which the </a:t>
            </a:r>
            <a:r>
              <a:rPr lang="en-US" dirty="0" smtClean="0"/>
              <a:t>proliferation of </a:t>
            </a:r>
            <a:r>
              <a:rPr lang="en-US" dirty="0"/>
              <a:t>multiple cell lineages is accompanied by </a:t>
            </a:r>
            <a:r>
              <a:rPr lang="en-US" dirty="0" smtClean="0"/>
              <a:t>progressive bone </a:t>
            </a:r>
            <a:r>
              <a:rPr lang="en-US" dirty="0"/>
              <a:t>marrow fibrosis. </a:t>
            </a:r>
            <a:endParaRPr lang="en-US" dirty="0" smtClean="0"/>
          </a:p>
          <a:p>
            <a:pPr marL="0" indent="0" algn="l">
              <a:buNone/>
            </a:pPr>
            <a:endParaRPr lang="en-US" dirty="0"/>
          </a:p>
          <a:p>
            <a:pPr marL="0" indent="0" algn="l">
              <a:buNone/>
            </a:pPr>
            <a:r>
              <a:rPr lang="en-US" dirty="0" smtClean="0"/>
              <a:t>Marrow </a:t>
            </a:r>
            <a:r>
              <a:rPr lang="en-US" dirty="0"/>
              <a:t>fibrosis is thought to </a:t>
            </a:r>
            <a:r>
              <a:rPr lang="en-US" dirty="0" smtClean="0"/>
              <a:t>be secondary </a:t>
            </a:r>
            <a:r>
              <a:rPr lang="en-US" dirty="0"/>
              <a:t>to the release of proinflammatory cytokines </a:t>
            </a:r>
            <a:r>
              <a:rPr lang="en-US" dirty="0" smtClean="0"/>
              <a:t>from abnormal </a:t>
            </a:r>
            <a:r>
              <a:rPr lang="en-US" dirty="0"/>
              <a:t>clonal cells (</a:t>
            </a:r>
            <a:r>
              <a:rPr lang="en-US" b="1" dirty="0"/>
              <a:t>primarily megakaryocytes</a:t>
            </a:r>
            <a:r>
              <a:rPr lang="en-US" dirty="0"/>
              <a:t>), which act </a:t>
            </a:r>
            <a:r>
              <a:rPr lang="en-US" dirty="0" smtClean="0"/>
              <a:t>to stimulate </a:t>
            </a:r>
            <a:r>
              <a:rPr lang="en-US" b="1" dirty="0"/>
              <a:t>fibroblast</a:t>
            </a:r>
            <a:r>
              <a:rPr lang="en-US" dirty="0"/>
              <a:t> proliferation and fibrosis.</a:t>
            </a:r>
            <a:endParaRPr lang="ar-IQ" dirty="0"/>
          </a:p>
        </p:txBody>
      </p:sp>
    </p:spTree>
    <p:extLst>
      <p:ext uri="{BB962C8B-B14F-4D97-AF65-F5344CB8AC3E}">
        <p14:creationId xmlns:p14="http://schemas.microsoft.com/office/powerpoint/2010/main" val="3246116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11369" y="399244"/>
            <a:ext cx="10542431" cy="6091707"/>
          </a:xfrm>
          <a:prstGeom prst="rect">
            <a:avLst/>
          </a:prstGeom>
        </p:spPr>
      </p:pic>
    </p:spTree>
    <p:extLst>
      <p:ext uri="{BB962C8B-B14F-4D97-AF65-F5344CB8AC3E}">
        <p14:creationId xmlns:p14="http://schemas.microsoft.com/office/powerpoint/2010/main" val="3585501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6065949"/>
          </a:xfrm>
        </p:spPr>
        <p:txBody>
          <a:bodyPr>
            <a:normAutofit/>
          </a:bodyPr>
          <a:lstStyle/>
          <a:p>
            <a:pPr marL="0" indent="0" algn="l">
              <a:buNone/>
            </a:pPr>
            <a:endParaRPr lang="en-US" sz="3200" dirty="0" smtClean="0"/>
          </a:p>
          <a:p>
            <a:pPr marL="0" indent="0" algn="l">
              <a:buNone/>
            </a:pPr>
            <a:r>
              <a:rPr lang="en-US" sz="3200" dirty="0" smtClean="0"/>
              <a:t>The </a:t>
            </a:r>
            <a:r>
              <a:rPr lang="en-US" sz="3200" dirty="0"/>
              <a:t>disorder is characterized by the </a:t>
            </a:r>
            <a:r>
              <a:rPr lang="en-US" sz="3200" dirty="0" smtClean="0"/>
              <a:t>following:</a:t>
            </a:r>
            <a:endParaRPr lang="en-US" sz="3200" dirty="0"/>
          </a:p>
          <a:p>
            <a:pPr marL="0" indent="0" algn="l">
              <a:buNone/>
            </a:pPr>
            <a:endParaRPr lang="en-US" sz="3200" dirty="0"/>
          </a:p>
          <a:p>
            <a:pPr marL="0" indent="0" algn="l">
              <a:buNone/>
            </a:pPr>
            <a:r>
              <a:rPr lang="en-US" sz="3200" b="1" dirty="0" smtClean="0"/>
              <a:t>- Anemia</a:t>
            </a:r>
            <a:endParaRPr lang="en-US" sz="3200" b="1" dirty="0"/>
          </a:p>
          <a:p>
            <a:pPr marL="0" indent="0" algn="l">
              <a:buNone/>
            </a:pPr>
            <a:r>
              <a:rPr lang="en-US" sz="3200" b="1" dirty="0" smtClean="0"/>
              <a:t>- Bone </a:t>
            </a:r>
            <a:r>
              <a:rPr lang="en-US" sz="3200" b="1" dirty="0"/>
              <a:t>marrow fibrosis (myelofibrosis)</a:t>
            </a:r>
          </a:p>
          <a:p>
            <a:pPr marL="0" indent="0" algn="l">
              <a:buNone/>
            </a:pPr>
            <a:r>
              <a:rPr lang="en-US" sz="3200" b="1" dirty="0" smtClean="0"/>
              <a:t>- Extramedullary hematopoiesis : with resultant marked hepatosplenomegaly</a:t>
            </a:r>
            <a:endParaRPr lang="en-US" sz="3200" b="1" dirty="0"/>
          </a:p>
          <a:p>
            <a:pPr marL="0" indent="0" algn="l">
              <a:buNone/>
            </a:pPr>
            <a:r>
              <a:rPr lang="en-US" sz="3200" b="1" dirty="0" smtClean="0"/>
              <a:t>- Leukoerythroblastosis </a:t>
            </a:r>
            <a:r>
              <a:rPr lang="en-US" sz="3200" b="1" dirty="0"/>
              <a:t>and teardrop-shaped red blood cells (RBCs) in peripheral </a:t>
            </a:r>
            <a:r>
              <a:rPr lang="en-US" sz="3200" b="1" dirty="0" smtClean="0"/>
              <a:t>blood</a:t>
            </a:r>
          </a:p>
          <a:p>
            <a:pPr marL="0" indent="0" algn="l">
              <a:buNone/>
            </a:pPr>
            <a:r>
              <a:rPr lang="en-US" sz="3200" b="1" dirty="0"/>
              <a:t>- The same molecular abnormalities seen in chronic-phase</a:t>
            </a:r>
          </a:p>
          <a:p>
            <a:pPr marL="0" indent="0" algn="l">
              <a:buNone/>
            </a:pPr>
            <a:r>
              <a:rPr lang="en-US" sz="3200" b="1" dirty="0"/>
              <a:t>MPNs, such as JAK2, </a:t>
            </a:r>
            <a:r>
              <a:rPr lang="en-US" sz="3200" b="1" dirty="0" smtClean="0"/>
              <a:t>MPL and CALR mutations.</a:t>
            </a:r>
            <a:endParaRPr lang="en-US" sz="3200" b="1" dirty="0"/>
          </a:p>
        </p:txBody>
      </p:sp>
    </p:spTree>
    <p:extLst>
      <p:ext uri="{BB962C8B-B14F-4D97-AF65-F5344CB8AC3E}">
        <p14:creationId xmlns:p14="http://schemas.microsoft.com/office/powerpoint/2010/main" val="1059268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852"/>
            <a:ext cx="10515600" cy="1378038"/>
          </a:xfrm>
        </p:spPr>
        <p:txBody>
          <a:bodyPr>
            <a:normAutofit fontScale="92500"/>
          </a:bodyPr>
          <a:lstStyle/>
          <a:p>
            <a:pPr marL="0" indent="0" algn="l">
              <a:buNone/>
            </a:pPr>
            <a:r>
              <a:rPr lang="en-US" dirty="0" smtClean="0"/>
              <a:t>             </a:t>
            </a:r>
          </a:p>
          <a:p>
            <a:pPr marL="0" indent="0" algn="l">
              <a:buNone/>
            </a:pPr>
            <a:r>
              <a:rPr lang="en-US" sz="3600" b="1" dirty="0" smtClean="0"/>
              <a:t>        </a:t>
            </a:r>
            <a:r>
              <a:rPr lang="en-US" sz="4000" b="1" u="sng" dirty="0" smtClean="0">
                <a:solidFill>
                  <a:srgbClr val="FF0000"/>
                </a:solidFill>
              </a:rPr>
              <a:t>Marrow fibrosis</a:t>
            </a:r>
            <a:r>
              <a:rPr lang="en-US" sz="4000" b="1" dirty="0" smtClean="0">
                <a:solidFill>
                  <a:srgbClr val="FF0000"/>
                </a:solidFill>
              </a:rPr>
              <a:t>                  </a:t>
            </a:r>
            <a:r>
              <a:rPr lang="en-US" sz="4000" b="1" u="sng" dirty="0" smtClean="0">
                <a:solidFill>
                  <a:srgbClr val="FF0000"/>
                </a:solidFill>
              </a:rPr>
              <a:t>Leukoerythroblastosis</a:t>
            </a:r>
            <a:endParaRPr lang="ar-IQ" b="1" u="sng" dirty="0">
              <a:solidFill>
                <a:srgbClr val="FF0000"/>
              </a:solidFill>
            </a:endParaRPr>
          </a:p>
        </p:txBody>
      </p:sp>
      <p:pic>
        <p:nvPicPr>
          <p:cNvPr id="4" name="Picture 3"/>
          <p:cNvPicPr>
            <a:picLocks noChangeAspect="1"/>
          </p:cNvPicPr>
          <p:nvPr/>
        </p:nvPicPr>
        <p:blipFill>
          <a:blip r:embed="rId2"/>
          <a:stretch>
            <a:fillRect/>
          </a:stretch>
        </p:blipFill>
        <p:spPr>
          <a:xfrm>
            <a:off x="838200" y="1906074"/>
            <a:ext cx="5150476" cy="4494726"/>
          </a:xfrm>
          <a:prstGeom prst="rect">
            <a:avLst/>
          </a:prstGeom>
        </p:spPr>
      </p:pic>
      <p:pic>
        <p:nvPicPr>
          <p:cNvPr id="5" name="Picture 4"/>
          <p:cNvPicPr>
            <a:picLocks noChangeAspect="1"/>
          </p:cNvPicPr>
          <p:nvPr/>
        </p:nvPicPr>
        <p:blipFill>
          <a:blip r:embed="rId3"/>
          <a:stretch>
            <a:fillRect/>
          </a:stretch>
        </p:blipFill>
        <p:spPr>
          <a:xfrm>
            <a:off x="5988677" y="1906074"/>
            <a:ext cx="5365124" cy="4494726"/>
          </a:xfrm>
          <a:prstGeom prst="rect">
            <a:avLst/>
          </a:prstGeom>
        </p:spPr>
      </p:pic>
    </p:spTree>
    <p:extLst>
      <p:ext uri="{BB962C8B-B14F-4D97-AF65-F5344CB8AC3E}">
        <p14:creationId xmlns:p14="http://schemas.microsoft.com/office/powerpoint/2010/main" val="5719388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6233375"/>
          </a:xfrm>
        </p:spPr>
        <p:txBody>
          <a:bodyPr>
            <a:normAutofit/>
          </a:bodyPr>
          <a:lstStyle/>
          <a:p>
            <a:pPr marL="0" indent="0" algn="l">
              <a:buNone/>
            </a:pPr>
            <a:endParaRPr lang="en-US" sz="3600" dirty="0" smtClean="0"/>
          </a:p>
          <a:p>
            <a:pPr marL="0" indent="0" algn="l">
              <a:buNone/>
            </a:pPr>
            <a:r>
              <a:rPr lang="en-US" sz="3600" b="1" dirty="0" smtClean="0">
                <a:solidFill>
                  <a:srgbClr val="FF0000"/>
                </a:solidFill>
              </a:rPr>
              <a:t>Epidemiology</a:t>
            </a:r>
          </a:p>
          <a:p>
            <a:pPr marL="0" indent="0" algn="l">
              <a:buNone/>
            </a:pPr>
            <a:endParaRPr lang="en-US" sz="3600" dirty="0"/>
          </a:p>
          <a:p>
            <a:pPr marL="0" indent="0" algn="l">
              <a:buNone/>
            </a:pPr>
            <a:r>
              <a:rPr lang="en-US" sz="3600" dirty="0" smtClean="0"/>
              <a:t>- Incidence: 0.5–1.5 per 100,000 </a:t>
            </a:r>
            <a:r>
              <a:rPr lang="en-US" sz="3600" dirty="0"/>
              <a:t>of the </a:t>
            </a:r>
            <a:r>
              <a:rPr lang="en-US" sz="3600" dirty="0" smtClean="0"/>
              <a:t>population</a:t>
            </a:r>
          </a:p>
          <a:p>
            <a:pPr marL="0" indent="0" algn="l">
              <a:buNone/>
            </a:pPr>
            <a:endParaRPr lang="en-US" sz="3600" dirty="0" smtClean="0"/>
          </a:p>
          <a:p>
            <a:pPr marL="0" indent="0" algn="l">
              <a:buNone/>
            </a:pPr>
            <a:r>
              <a:rPr lang="en-US" sz="3600" dirty="0" smtClean="0"/>
              <a:t>- Most </a:t>
            </a:r>
            <a:r>
              <a:rPr lang="en-US" sz="3600" dirty="0"/>
              <a:t>patients diagnosed in </a:t>
            </a:r>
            <a:r>
              <a:rPr lang="en-US" sz="3600" dirty="0" smtClean="0"/>
              <a:t>the sixth decade</a:t>
            </a:r>
          </a:p>
          <a:p>
            <a:pPr marL="0" indent="0" algn="l">
              <a:buNone/>
            </a:pPr>
            <a:endParaRPr lang="en-US" sz="3600" dirty="0" smtClean="0"/>
          </a:p>
          <a:p>
            <a:pPr marL="0" indent="0" algn="l">
              <a:buNone/>
            </a:pPr>
            <a:r>
              <a:rPr lang="en-US" sz="3600" dirty="0" smtClean="0"/>
              <a:t>- Equal </a:t>
            </a:r>
            <a:r>
              <a:rPr lang="en-US" sz="3600" dirty="0"/>
              <a:t>involvement of the two sexes</a:t>
            </a:r>
            <a:r>
              <a:rPr lang="en-US" sz="3600" dirty="0" smtClean="0"/>
              <a:t>.</a:t>
            </a:r>
          </a:p>
          <a:p>
            <a:pPr marL="0" indent="0" algn="l">
              <a:buNone/>
            </a:pPr>
            <a:endParaRPr lang="en-US" sz="3600" dirty="0" smtClean="0"/>
          </a:p>
        </p:txBody>
      </p:sp>
    </p:spTree>
    <p:extLst>
      <p:ext uri="{BB962C8B-B14F-4D97-AF65-F5344CB8AC3E}">
        <p14:creationId xmlns:p14="http://schemas.microsoft.com/office/powerpoint/2010/main" val="13837300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1972"/>
            <a:ext cx="10515600" cy="6246253"/>
          </a:xfrm>
        </p:spPr>
        <p:txBody>
          <a:bodyPr>
            <a:normAutofit fontScale="92500" lnSpcReduction="10000"/>
          </a:bodyPr>
          <a:lstStyle/>
          <a:p>
            <a:pPr marL="0" indent="0" algn="l">
              <a:buNone/>
            </a:pPr>
            <a:r>
              <a:rPr lang="en-US" sz="3000" b="1" dirty="0" smtClean="0">
                <a:solidFill>
                  <a:srgbClr val="FF0000"/>
                </a:solidFill>
              </a:rPr>
              <a:t>Clinical features</a:t>
            </a:r>
          </a:p>
          <a:p>
            <a:pPr marL="0" indent="0" algn="l">
              <a:buNone/>
            </a:pPr>
            <a:endParaRPr lang="en-US" dirty="0"/>
          </a:p>
          <a:p>
            <a:pPr marL="0" indent="0" algn="l">
              <a:buNone/>
            </a:pPr>
            <a:r>
              <a:rPr lang="en-US" dirty="0"/>
              <a:t>Up to a third of patients are asymptomatic at diagnosis and many</a:t>
            </a:r>
          </a:p>
          <a:p>
            <a:pPr marL="0" indent="0" algn="l">
              <a:buNone/>
            </a:pPr>
            <a:r>
              <a:rPr lang="en-US" dirty="0"/>
              <a:t>of these are discovered after unrelated blood tests show modest</a:t>
            </a:r>
          </a:p>
          <a:p>
            <a:pPr marL="0" indent="0" algn="l">
              <a:buNone/>
            </a:pPr>
            <a:r>
              <a:rPr lang="en-US" dirty="0"/>
              <a:t>abnormalities, such as </a:t>
            </a:r>
            <a:r>
              <a:rPr lang="en-US" dirty="0" smtClean="0"/>
              <a:t>anemia </a:t>
            </a:r>
            <a:r>
              <a:rPr lang="en-US" dirty="0"/>
              <a:t>and thrombocytopenia</a:t>
            </a:r>
            <a:r>
              <a:rPr lang="en-US" dirty="0" smtClean="0"/>
              <a:t>.</a:t>
            </a:r>
          </a:p>
          <a:p>
            <a:pPr marL="0" indent="0" algn="l">
              <a:buNone/>
            </a:pPr>
            <a:endParaRPr lang="en-US" dirty="0"/>
          </a:p>
          <a:p>
            <a:pPr marL="0" indent="0" algn="l">
              <a:buNone/>
            </a:pPr>
            <a:r>
              <a:rPr lang="en-US" b="1" u="sng" dirty="0">
                <a:solidFill>
                  <a:srgbClr val="FF0000"/>
                </a:solidFill>
              </a:rPr>
              <a:t>Splenomegaly</a:t>
            </a:r>
          </a:p>
          <a:p>
            <a:pPr marL="0" indent="0" algn="l">
              <a:buNone/>
            </a:pPr>
            <a:r>
              <a:rPr lang="en-US" dirty="0"/>
              <a:t>An enlarged spleen is found in almost all patients at </a:t>
            </a:r>
            <a:r>
              <a:rPr lang="en-US" dirty="0" smtClean="0"/>
              <a:t>presentation and </a:t>
            </a:r>
            <a:r>
              <a:rPr lang="en-US" dirty="0"/>
              <a:t>splenic pain/discomfort is a common presenting </a:t>
            </a:r>
            <a:r>
              <a:rPr lang="en-US" dirty="0" smtClean="0"/>
              <a:t>symptom of </a:t>
            </a:r>
            <a:r>
              <a:rPr lang="en-US" dirty="0"/>
              <a:t>PMF. Most cases develop moderate to marked </a:t>
            </a:r>
            <a:r>
              <a:rPr lang="en-US" dirty="0" smtClean="0"/>
              <a:t>splenomegaly during </a:t>
            </a:r>
            <a:r>
              <a:rPr lang="en-US" dirty="0"/>
              <a:t>the course of the </a:t>
            </a:r>
            <a:r>
              <a:rPr lang="en-US" dirty="0" smtClean="0"/>
              <a:t>disease. This </a:t>
            </a:r>
            <a:r>
              <a:rPr lang="en-US" dirty="0"/>
              <a:t>dramatic increase in splenic </a:t>
            </a:r>
            <a:r>
              <a:rPr lang="en-US" dirty="0" smtClean="0"/>
              <a:t>mass (up </a:t>
            </a:r>
            <a:r>
              <a:rPr lang="en-US" dirty="0"/>
              <a:t>to 20–30 times normal) can lead to a substantial </a:t>
            </a:r>
            <a:r>
              <a:rPr lang="en-US" dirty="0" smtClean="0"/>
              <a:t>increase in </a:t>
            </a:r>
            <a:r>
              <a:rPr lang="en-US" dirty="0"/>
              <a:t>splenic blood flow which, in the most severe cases, can </a:t>
            </a:r>
            <a:r>
              <a:rPr lang="en-US" dirty="0" smtClean="0"/>
              <a:t>lead to </a:t>
            </a:r>
            <a:r>
              <a:rPr lang="en-US" dirty="0"/>
              <a:t>portal hypertension with </a:t>
            </a:r>
            <a:r>
              <a:rPr lang="en-US" dirty="0" smtClean="0"/>
              <a:t>esophageal </a:t>
            </a:r>
            <a:r>
              <a:rPr lang="en-US" dirty="0"/>
              <a:t>varices and </a:t>
            </a:r>
            <a:r>
              <a:rPr lang="en-US" dirty="0" smtClean="0"/>
              <a:t>ascites. Painful </a:t>
            </a:r>
            <a:r>
              <a:rPr lang="en-US" dirty="0"/>
              <a:t>and painless splenic infarcts are common sequelae </a:t>
            </a:r>
            <a:r>
              <a:rPr lang="en-US" dirty="0" smtClean="0"/>
              <a:t>of splenomegaly </a:t>
            </a:r>
            <a:r>
              <a:rPr lang="en-US" dirty="0"/>
              <a:t>in PMF.</a:t>
            </a:r>
          </a:p>
          <a:p>
            <a:pPr marL="0" indent="0" algn="l">
              <a:buNone/>
            </a:pPr>
            <a:endParaRPr lang="ar-IQ" dirty="0"/>
          </a:p>
        </p:txBody>
      </p:sp>
    </p:spTree>
    <p:extLst>
      <p:ext uri="{BB962C8B-B14F-4D97-AF65-F5344CB8AC3E}">
        <p14:creationId xmlns:p14="http://schemas.microsoft.com/office/powerpoint/2010/main" val="40247711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2"/>
            <a:ext cx="10515600" cy="6181859"/>
          </a:xfrm>
        </p:spPr>
        <p:txBody>
          <a:bodyPr>
            <a:normAutofit lnSpcReduction="10000"/>
          </a:bodyPr>
          <a:lstStyle/>
          <a:p>
            <a:pPr marL="0" indent="0" algn="l">
              <a:buNone/>
            </a:pPr>
            <a:r>
              <a:rPr lang="en-US" b="1" u="sng" dirty="0">
                <a:solidFill>
                  <a:srgbClr val="FF0000"/>
                </a:solidFill>
              </a:rPr>
              <a:t>Extramedullary </a:t>
            </a:r>
            <a:r>
              <a:rPr lang="en-US" b="1" u="sng" dirty="0" smtClean="0">
                <a:solidFill>
                  <a:srgbClr val="FF0000"/>
                </a:solidFill>
              </a:rPr>
              <a:t>hemopoiesis</a:t>
            </a:r>
            <a:endParaRPr lang="en-US" dirty="0" smtClean="0"/>
          </a:p>
          <a:p>
            <a:pPr marL="0" indent="0" algn="l">
              <a:buNone/>
            </a:pPr>
            <a:r>
              <a:rPr lang="en-US" dirty="0" smtClean="0"/>
              <a:t>The </a:t>
            </a:r>
            <a:r>
              <a:rPr lang="en-US" dirty="0"/>
              <a:t>spleen is the commonest site of </a:t>
            </a:r>
            <a:r>
              <a:rPr lang="en-US" dirty="0" smtClean="0"/>
              <a:t>extramedullary hemopoiesis in PMF</a:t>
            </a:r>
            <a:r>
              <a:rPr lang="en-US" dirty="0"/>
              <a:t>. The liver is also usually </a:t>
            </a:r>
            <a:r>
              <a:rPr lang="en-US" dirty="0" smtClean="0"/>
              <a:t>involved and </a:t>
            </a:r>
            <a:r>
              <a:rPr lang="en-US" dirty="0"/>
              <a:t>this can lead to </a:t>
            </a:r>
            <a:r>
              <a:rPr lang="en-US" dirty="0" smtClean="0"/>
              <a:t>significant hepatomegaly. Unusual sites can </a:t>
            </a:r>
            <a:r>
              <a:rPr lang="en-US" dirty="0"/>
              <a:t>sometimes be affected, leading </a:t>
            </a:r>
            <a:r>
              <a:rPr lang="en-US" dirty="0" smtClean="0"/>
              <a:t>to hemopoietic tumors surrounded </a:t>
            </a:r>
            <a:r>
              <a:rPr lang="en-US" dirty="0"/>
              <a:t>by a capsule of connective </a:t>
            </a:r>
            <a:r>
              <a:rPr lang="en-US" dirty="0" smtClean="0"/>
              <a:t>tissue. Such </a:t>
            </a:r>
            <a:r>
              <a:rPr lang="en-US" dirty="0"/>
              <a:t>sites </a:t>
            </a:r>
            <a:r>
              <a:rPr lang="en-US" dirty="0" smtClean="0"/>
              <a:t>include lymph </a:t>
            </a:r>
            <a:r>
              <a:rPr lang="en-US" dirty="0"/>
              <a:t>nodes, central nervous system, </a:t>
            </a:r>
            <a:r>
              <a:rPr lang="en-US" dirty="0" smtClean="0"/>
              <a:t>skin, pericardium, peritoneum</a:t>
            </a:r>
            <a:r>
              <a:rPr lang="en-US" dirty="0"/>
              <a:t>, pleura, ovaries, kidneys, </a:t>
            </a:r>
            <a:r>
              <a:rPr lang="en-US" dirty="0" smtClean="0"/>
              <a:t>adrenals, gastrointestinal tract </a:t>
            </a:r>
            <a:r>
              <a:rPr lang="en-US" dirty="0"/>
              <a:t>and lungs</a:t>
            </a:r>
            <a:r>
              <a:rPr lang="en-US" dirty="0" smtClean="0"/>
              <a:t>.</a:t>
            </a:r>
          </a:p>
          <a:p>
            <a:pPr marL="0" indent="0" algn="l">
              <a:buNone/>
            </a:pPr>
            <a:endParaRPr lang="en-US" dirty="0"/>
          </a:p>
          <a:p>
            <a:pPr marL="0" lvl="0" indent="0" algn="l">
              <a:buNone/>
            </a:pPr>
            <a:r>
              <a:rPr lang="en-US" b="1" u="sng" dirty="0">
                <a:solidFill>
                  <a:srgbClr val="FF0000"/>
                </a:solidFill>
              </a:rPr>
              <a:t>Systemic symptoms</a:t>
            </a:r>
          </a:p>
          <a:p>
            <a:pPr marL="0" lvl="0" indent="0" algn="l">
              <a:buNone/>
            </a:pPr>
            <a:r>
              <a:rPr lang="en-US" dirty="0">
                <a:solidFill>
                  <a:prstClr val="black"/>
                </a:solidFill>
              </a:rPr>
              <a:t>A hypermetabolic state presenting with fevers, anorexia, weight</a:t>
            </a:r>
          </a:p>
          <a:p>
            <a:pPr marL="0" lvl="0" indent="0" algn="l">
              <a:buNone/>
            </a:pPr>
            <a:r>
              <a:rPr lang="en-US" dirty="0">
                <a:solidFill>
                  <a:prstClr val="black"/>
                </a:solidFill>
              </a:rPr>
              <a:t>loss and night sweats develops in many cases of PMF, sometimes</a:t>
            </a:r>
          </a:p>
          <a:p>
            <a:pPr marL="0" lvl="0" indent="0" algn="l">
              <a:buNone/>
            </a:pPr>
            <a:r>
              <a:rPr lang="en-US" dirty="0">
                <a:solidFill>
                  <a:prstClr val="black"/>
                </a:solidFill>
              </a:rPr>
              <a:t>early on in the disease. The presence of such symptoms is associated</a:t>
            </a:r>
          </a:p>
          <a:p>
            <a:pPr marL="0" lvl="0" indent="0" algn="l">
              <a:buNone/>
            </a:pPr>
            <a:r>
              <a:rPr lang="en-US" dirty="0">
                <a:solidFill>
                  <a:prstClr val="black"/>
                </a:solidFill>
              </a:rPr>
              <a:t>with a poor prognosis.</a:t>
            </a:r>
          </a:p>
          <a:p>
            <a:pPr marL="0" indent="0" algn="l">
              <a:buNone/>
            </a:pPr>
            <a:endParaRPr lang="ar-IQ" dirty="0"/>
          </a:p>
        </p:txBody>
      </p:sp>
    </p:spTree>
    <p:extLst>
      <p:ext uri="{BB962C8B-B14F-4D97-AF65-F5344CB8AC3E}">
        <p14:creationId xmlns:p14="http://schemas.microsoft.com/office/powerpoint/2010/main" val="35940715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5"/>
            <a:ext cx="10515600" cy="6104586"/>
          </a:xfrm>
        </p:spPr>
        <p:txBody>
          <a:bodyPr/>
          <a:lstStyle/>
          <a:p>
            <a:pPr marL="0" indent="0" algn="l">
              <a:buNone/>
            </a:pPr>
            <a:r>
              <a:rPr lang="en-US" b="1" u="sng" dirty="0" smtClean="0">
                <a:solidFill>
                  <a:srgbClr val="FF0000"/>
                </a:solidFill>
              </a:rPr>
              <a:t>Anemia</a:t>
            </a:r>
            <a:endParaRPr lang="en-US" b="1" u="sng" dirty="0">
              <a:solidFill>
                <a:srgbClr val="FF0000"/>
              </a:solidFill>
            </a:endParaRPr>
          </a:p>
          <a:p>
            <a:pPr marL="0" indent="0" algn="l">
              <a:buNone/>
            </a:pPr>
            <a:r>
              <a:rPr lang="en-US" dirty="0"/>
              <a:t>Mild to moderate </a:t>
            </a:r>
            <a:r>
              <a:rPr lang="en-US" dirty="0" smtClean="0"/>
              <a:t>anemia </a:t>
            </a:r>
            <a:r>
              <a:rPr lang="en-US" dirty="0"/>
              <a:t>is found in most patients at presentation</a:t>
            </a:r>
          </a:p>
          <a:p>
            <a:pPr marL="0" indent="0" algn="l">
              <a:buNone/>
            </a:pPr>
            <a:r>
              <a:rPr lang="en-US" dirty="0"/>
              <a:t>and worsens as myelofibrosis progresses. The </a:t>
            </a:r>
            <a:r>
              <a:rPr lang="en-US" dirty="0" smtClean="0"/>
              <a:t>anemia is in </a:t>
            </a:r>
            <a:r>
              <a:rPr lang="en-US" dirty="0"/>
              <a:t>large part </a:t>
            </a:r>
            <a:endParaRPr lang="en-US" dirty="0" smtClean="0"/>
          </a:p>
          <a:p>
            <a:pPr marL="0" indent="0" algn="l">
              <a:buNone/>
            </a:pPr>
            <a:r>
              <a:rPr lang="en-US" dirty="0" smtClean="0"/>
              <a:t>due </a:t>
            </a:r>
            <a:r>
              <a:rPr lang="en-US" dirty="0"/>
              <a:t>to reduced erythropoiesis, but may be </a:t>
            </a:r>
            <a:r>
              <a:rPr lang="en-US" dirty="0" smtClean="0"/>
              <a:t>compounded by </a:t>
            </a:r>
          </a:p>
          <a:p>
            <a:pPr marL="0" indent="0" algn="l">
              <a:buNone/>
            </a:pPr>
            <a:r>
              <a:rPr lang="en-US" dirty="0" smtClean="0"/>
              <a:t>hypersplenism</a:t>
            </a:r>
            <a:r>
              <a:rPr lang="en-US" dirty="0"/>
              <a:t>, bleeding and iron or folate deficiency</a:t>
            </a:r>
            <a:r>
              <a:rPr lang="en-US" dirty="0" smtClean="0"/>
              <a:t>.</a:t>
            </a:r>
          </a:p>
          <a:p>
            <a:pPr marL="0" indent="0" algn="l">
              <a:buNone/>
            </a:pPr>
            <a:endParaRPr lang="en-US" dirty="0"/>
          </a:p>
          <a:p>
            <a:pPr marL="0" indent="0" algn="l">
              <a:buNone/>
            </a:pPr>
            <a:r>
              <a:rPr lang="en-US" b="1" u="sng" dirty="0">
                <a:solidFill>
                  <a:srgbClr val="FF0000"/>
                </a:solidFill>
              </a:rPr>
              <a:t>Platelet abnormalities</a:t>
            </a:r>
          </a:p>
          <a:p>
            <a:pPr marL="0" indent="0" algn="l">
              <a:buNone/>
            </a:pPr>
            <a:r>
              <a:rPr lang="en-US" dirty="0"/>
              <a:t>Platelet counts are raised in up to one-half of the cases at presentation</a:t>
            </a:r>
          </a:p>
          <a:p>
            <a:pPr marL="0" indent="0" algn="l">
              <a:buNone/>
            </a:pPr>
            <a:r>
              <a:rPr lang="en-US" dirty="0"/>
              <a:t>and can be associated with thrombotic complications.</a:t>
            </a:r>
          </a:p>
          <a:p>
            <a:pPr marL="0" indent="0" algn="l">
              <a:buNone/>
            </a:pPr>
            <a:r>
              <a:rPr lang="en-US" dirty="0"/>
              <a:t>However, progressive thrombocytopenia is a frequent occurrence</a:t>
            </a:r>
          </a:p>
          <a:p>
            <a:pPr marL="0" indent="0" algn="l">
              <a:buNone/>
            </a:pPr>
            <a:r>
              <a:rPr lang="en-US" dirty="0"/>
              <a:t>and becomes increasingly troublesome as the disease progresses.</a:t>
            </a:r>
          </a:p>
          <a:p>
            <a:pPr marL="0" indent="0" algn="l">
              <a:buNone/>
            </a:pPr>
            <a:endParaRPr lang="ar-IQ" dirty="0"/>
          </a:p>
        </p:txBody>
      </p:sp>
    </p:spTree>
    <p:extLst>
      <p:ext uri="{BB962C8B-B14F-4D97-AF65-F5344CB8AC3E}">
        <p14:creationId xmlns:p14="http://schemas.microsoft.com/office/powerpoint/2010/main" val="4141200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6143222"/>
          </a:xfrm>
        </p:spPr>
        <p:txBody>
          <a:bodyPr>
            <a:normAutofit/>
          </a:bodyPr>
          <a:lstStyle/>
          <a:p>
            <a:pPr marL="0" indent="0" algn="l">
              <a:buNone/>
            </a:pPr>
            <a:r>
              <a:rPr lang="en-US" b="1" u="sng" dirty="0">
                <a:solidFill>
                  <a:srgbClr val="FF0000"/>
                </a:solidFill>
              </a:rPr>
              <a:t>White </a:t>
            </a:r>
            <a:r>
              <a:rPr lang="en-US" b="1" u="sng" dirty="0" smtClean="0">
                <a:solidFill>
                  <a:srgbClr val="FF0000"/>
                </a:solidFill>
              </a:rPr>
              <a:t>blood cells</a:t>
            </a:r>
            <a:endParaRPr lang="en-US" b="1" u="sng" dirty="0">
              <a:solidFill>
                <a:srgbClr val="FF0000"/>
              </a:solidFill>
            </a:endParaRPr>
          </a:p>
          <a:p>
            <a:pPr marL="0" indent="0" algn="l">
              <a:buNone/>
            </a:pPr>
            <a:r>
              <a:rPr lang="en-US" dirty="0"/>
              <a:t>The presence of </a:t>
            </a:r>
            <a:r>
              <a:rPr lang="en-US" dirty="0" smtClean="0"/>
              <a:t>immature myeloid as well </a:t>
            </a:r>
            <a:r>
              <a:rPr lang="en-US" dirty="0"/>
              <a:t>as erythroid progenitors</a:t>
            </a:r>
          </a:p>
          <a:p>
            <a:pPr marL="0" indent="0" algn="l">
              <a:buNone/>
            </a:pPr>
            <a:r>
              <a:rPr lang="en-US" dirty="0"/>
              <a:t>is a characteristic feature of </a:t>
            </a:r>
            <a:r>
              <a:rPr lang="en-US" dirty="0" smtClean="0"/>
              <a:t>PMF.</a:t>
            </a:r>
          </a:p>
          <a:p>
            <a:pPr marL="0" indent="0" algn="l">
              <a:buNone/>
            </a:pPr>
            <a:r>
              <a:rPr lang="en-US" dirty="0" smtClean="0"/>
              <a:t>Neutrophilia is </a:t>
            </a:r>
            <a:r>
              <a:rPr lang="en-US" dirty="0"/>
              <a:t>common, as are modest elevations in basophil and </a:t>
            </a:r>
            <a:r>
              <a:rPr lang="en-US" dirty="0" smtClean="0"/>
              <a:t>eosinophil counts</a:t>
            </a:r>
            <a:r>
              <a:rPr lang="en-US" dirty="0"/>
              <a:t>. </a:t>
            </a:r>
            <a:endParaRPr lang="en-US" dirty="0" smtClean="0"/>
          </a:p>
          <a:p>
            <a:pPr marL="0" indent="0" algn="l">
              <a:buNone/>
            </a:pPr>
            <a:r>
              <a:rPr lang="en-US" dirty="0" smtClean="0"/>
              <a:t>As </a:t>
            </a:r>
            <a:r>
              <a:rPr lang="en-US" dirty="0"/>
              <a:t>the disease progresses, leucopenia increases in </a:t>
            </a:r>
            <a:r>
              <a:rPr lang="en-US" dirty="0" smtClean="0"/>
              <a:t>frequency and </a:t>
            </a:r>
            <a:r>
              <a:rPr lang="en-US" dirty="0"/>
              <a:t>is believed to be secondary to progressive </a:t>
            </a:r>
            <a:r>
              <a:rPr lang="en-US" dirty="0" smtClean="0"/>
              <a:t>hypersplenism, dysmyelopoiesis </a:t>
            </a:r>
            <a:r>
              <a:rPr lang="en-US" dirty="0"/>
              <a:t>and progressive replacement of </a:t>
            </a:r>
            <a:r>
              <a:rPr lang="en-US" dirty="0" smtClean="0"/>
              <a:t>the bone </a:t>
            </a:r>
            <a:r>
              <a:rPr lang="en-US" dirty="0"/>
              <a:t>marrow by fibrotic tissue. </a:t>
            </a:r>
            <a:endParaRPr lang="en-US" dirty="0" smtClean="0"/>
          </a:p>
          <a:p>
            <a:pPr marL="0" indent="0" algn="l">
              <a:buNone/>
            </a:pPr>
            <a:r>
              <a:rPr lang="en-US" b="1" u="sng" dirty="0" smtClean="0">
                <a:solidFill>
                  <a:srgbClr val="FF0000"/>
                </a:solidFill>
              </a:rPr>
              <a:t>Leukemic </a:t>
            </a:r>
            <a:r>
              <a:rPr lang="en-US" b="1" u="sng" dirty="0">
                <a:solidFill>
                  <a:srgbClr val="FF0000"/>
                </a:solidFill>
              </a:rPr>
              <a:t>transformation</a:t>
            </a:r>
            <a:endParaRPr lang="en-US" dirty="0" smtClean="0"/>
          </a:p>
          <a:p>
            <a:pPr marL="0" indent="0" algn="l">
              <a:buNone/>
            </a:pPr>
            <a:r>
              <a:rPr lang="en-US" dirty="0" smtClean="0"/>
              <a:t>Transformation </a:t>
            </a:r>
            <a:r>
              <a:rPr lang="en-US" dirty="0"/>
              <a:t>to AML, as defined </a:t>
            </a:r>
            <a:r>
              <a:rPr lang="en-US" dirty="0" smtClean="0"/>
              <a:t>by the </a:t>
            </a:r>
            <a:r>
              <a:rPr lang="en-US" dirty="0"/>
              <a:t>persistent presence of 20% blasts in blood or bone </a:t>
            </a:r>
            <a:r>
              <a:rPr lang="en-US" dirty="0" smtClean="0"/>
              <a:t>marrow occurs </a:t>
            </a:r>
            <a:r>
              <a:rPr lang="en-US" dirty="0"/>
              <a:t>in 20–30% of cases of PMF and is usually </a:t>
            </a:r>
            <a:r>
              <a:rPr lang="en-US" dirty="0" smtClean="0"/>
              <a:t>rapidly fatal</a:t>
            </a:r>
            <a:r>
              <a:rPr lang="en-US" dirty="0"/>
              <a:t>.</a:t>
            </a:r>
            <a:endParaRPr lang="ar-IQ" dirty="0"/>
          </a:p>
        </p:txBody>
      </p:sp>
    </p:spTree>
    <p:extLst>
      <p:ext uri="{BB962C8B-B14F-4D97-AF65-F5344CB8AC3E}">
        <p14:creationId xmlns:p14="http://schemas.microsoft.com/office/powerpoint/2010/main" val="1791925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3487"/>
            <a:ext cx="10515600" cy="6156102"/>
          </a:xfrm>
        </p:spPr>
        <p:txBody>
          <a:bodyPr>
            <a:normAutofit fontScale="77500" lnSpcReduction="20000"/>
          </a:bodyPr>
          <a:lstStyle/>
          <a:p>
            <a:pPr marL="0" indent="0" algn="l">
              <a:buNone/>
            </a:pPr>
            <a:r>
              <a:rPr lang="en-US" sz="3800" b="1" dirty="0" smtClean="0">
                <a:solidFill>
                  <a:srgbClr val="FF0000"/>
                </a:solidFill>
              </a:rPr>
              <a:t>Treatment</a:t>
            </a:r>
          </a:p>
          <a:p>
            <a:pPr marL="0" indent="0" algn="l">
              <a:buNone/>
            </a:pPr>
            <a:endParaRPr lang="en-US" dirty="0"/>
          </a:p>
          <a:p>
            <a:pPr marL="0" indent="0" algn="l">
              <a:buNone/>
            </a:pPr>
            <a:r>
              <a:rPr lang="en-US" b="1" u="sng" dirty="0" smtClean="0"/>
              <a:t>Anemia</a:t>
            </a:r>
            <a:endParaRPr lang="en-US" b="1" u="sng" dirty="0"/>
          </a:p>
          <a:p>
            <a:pPr marL="0" indent="0" algn="l">
              <a:buNone/>
            </a:pPr>
            <a:r>
              <a:rPr lang="en-US" dirty="0" smtClean="0"/>
              <a:t>Erythropoietin</a:t>
            </a:r>
          </a:p>
          <a:p>
            <a:pPr marL="0" indent="0" algn="l">
              <a:buNone/>
            </a:pPr>
            <a:r>
              <a:rPr lang="en-US" dirty="0" smtClean="0"/>
              <a:t>Anabolic steroids: danazol</a:t>
            </a:r>
          </a:p>
          <a:p>
            <a:pPr marL="0" indent="0" algn="l">
              <a:buNone/>
            </a:pPr>
            <a:r>
              <a:rPr lang="en-US" dirty="0" smtClean="0"/>
              <a:t>(Thalidomide, Lenalidomide) + prednisolone</a:t>
            </a:r>
          </a:p>
          <a:p>
            <a:pPr marL="0" indent="0" algn="l">
              <a:buNone/>
            </a:pPr>
            <a:r>
              <a:rPr lang="en-US" dirty="0" smtClean="0"/>
              <a:t>RBC transfusion + iron chelation</a:t>
            </a:r>
          </a:p>
          <a:p>
            <a:pPr marL="0" indent="0" algn="l">
              <a:buNone/>
            </a:pPr>
            <a:endParaRPr lang="en-US" dirty="0"/>
          </a:p>
          <a:p>
            <a:pPr marL="0" indent="0" algn="l">
              <a:buNone/>
            </a:pPr>
            <a:r>
              <a:rPr lang="en-US" b="1" u="sng" dirty="0" smtClean="0"/>
              <a:t>Splenomegaly</a:t>
            </a:r>
          </a:p>
          <a:p>
            <a:pPr marL="0" indent="0" algn="l">
              <a:buNone/>
            </a:pPr>
            <a:r>
              <a:rPr lang="en-US" dirty="0" smtClean="0"/>
              <a:t>Ruxolitinib</a:t>
            </a:r>
          </a:p>
          <a:p>
            <a:pPr marL="0" indent="0" algn="l">
              <a:buNone/>
            </a:pPr>
            <a:r>
              <a:rPr lang="en-US" dirty="0" smtClean="0"/>
              <a:t>Hydroxyurea</a:t>
            </a:r>
          </a:p>
          <a:p>
            <a:pPr marL="0" indent="0" algn="l">
              <a:buNone/>
            </a:pPr>
            <a:r>
              <a:rPr lang="en-US" dirty="0" smtClean="0"/>
              <a:t>Splenectomy (risk of thrombosis)</a:t>
            </a:r>
          </a:p>
          <a:p>
            <a:pPr marL="0" indent="0" algn="l">
              <a:buNone/>
            </a:pPr>
            <a:r>
              <a:rPr lang="en-US" dirty="0" smtClean="0"/>
              <a:t>Splenic irradiation</a:t>
            </a:r>
          </a:p>
          <a:p>
            <a:pPr marL="0" indent="0" algn="l">
              <a:buNone/>
            </a:pPr>
            <a:endParaRPr lang="en-US" dirty="0"/>
          </a:p>
          <a:p>
            <a:pPr marL="0" indent="0" algn="l">
              <a:buNone/>
            </a:pPr>
            <a:r>
              <a:rPr lang="en-US" b="1" u="sng" dirty="0" smtClean="0"/>
              <a:t>Cure intent</a:t>
            </a:r>
          </a:p>
          <a:p>
            <a:pPr marL="0" indent="0" algn="l">
              <a:buNone/>
            </a:pPr>
            <a:r>
              <a:rPr lang="en-US" dirty="0" smtClean="0"/>
              <a:t>Allogeneic stem cell transplantation (for young refractory cases)</a:t>
            </a:r>
            <a:endParaRPr lang="ar-IQ" dirty="0"/>
          </a:p>
        </p:txBody>
      </p:sp>
    </p:spTree>
    <p:extLst>
      <p:ext uri="{BB962C8B-B14F-4D97-AF65-F5344CB8AC3E}">
        <p14:creationId xmlns:p14="http://schemas.microsoft.com/office/powerpoint/2010/main" val="36603390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6168980"/>
          </a:xfrm>
        </p:spPr>
        <p:txBody>
          <a:bodyPr>
            <a:normAutofit/>
          </a:bodyPr>
          <a:lstStyle/>
          <a:p>
            <a:pPr marL="0" indent="0" algn="l">
              <a:buNone/>
            </a:pPr>
            <a:r>
              <a:rPr lang="en-US" sz="3200" b="1" dirty="0">
                <a:solidFill>
                  <a:srgbClr val="FF0000"/>
                </a:solidFill>
              </a:rPr>
              <a:t>Differential diagnosis of marrow </a:t>
            </a:r>
            <a:r>
              <a:rPr lang="en-US" sz="3200" b="1" dirty="0" smtClean="0">
                <a:solidFill>
                  <a:srgbClr val="FF0000"/>
                </a:solidFill>
              </a:rPr>
              <a:t>fibrosis</a:t>
            </a:r>
          </a:p>
          <a:p>
            <a:pPr marL="0" indent="0" algn="l">
              <a:buNone/>
            </a:pPr>
            <a:endParaRPr lang="en-US" sz="3200" b="1" dirty="0" smtClean="0">
              <a:solidFill>
                <a:srgbClr val="FF0000"/>
              </a:solidFill>
            </a:endParaRPr>
          </a:p>
          <a:p>
            <a:pPr marL="0" indent="0" algn="l">
              <a:buNone/>
            </a:pPr>
            <a:r>
              <a:rPr lang="en-US" b="1" dirty="0" smtClean="0"/>
              <a:t>Hematological malignancies: </a:t>
            </a:r>
            <a:r>
              <a:rPr lang="en-US" dirty="0" smtClean="0"/>
              <a:t>Primary MF, CML, AML- M7, Hairy-cell leukemia, </a:t>
            </a:r>
            <a:r>
              <a:rPr lang="en-US" dirty="0"/>
              <a:t>Non-Hodgkin lymphoma, Hodgkin </a:t>
            </a:r>
            <a:r>
              <a:rPr lang="en-US" dirty="0" smtClean="0"/>
              <a:t>lymphoma</a:t>
            </a:r>
            <a:endParaRPr lang="en-US" dirty="0"/>
          </a:p>
          <a:p>
            <a:pPr marL="0" indent="0" algn="l">
              <a:buNone/>
            </a:pPr>
            <a:r>
              <a:rPr lang="en-US" b="1" dirty="0"/>
              <a:t>Metastatic carcinoma</a:t>
            </a:r>
          </a:p>
          <a:p>
            <a:pPr marL="0" indent="0" algn="l">
              <a:buNone/>
            </a:pPr>
            <a:r>
              <a:rPr lang="en-US" b="1" dirty="0" smtClean="0"/>
              <a:t>Endocrine disorders: </a:t>
            </a:r>
            <a:r>
              <a:rPr lang="en-US" dirty="0" smtClean="0"/>
              <a:t>Hyper- and hypoparathyroidism</a:t>
            </a:r>
            <a:endParaRPr lang="en-US" dirty="0"/>
          </a:p>
          <a:p>
            <a:pPr marL="0" indent="0" algn="l">
              <a:buNone/>
            </a:pPr>
            <a:r>
              <a:rPr lang="en-US" b="1" dirty="0" smtClean="0"/>
              <a:t>Infections: </a:t>
            </a:r>
            <a:r>
              <a:rPr lang="en-US" dirty="0" smtClean="0"/>
              <a:t>Tuberculosis, Leishmaniasis</a:t>
            </a:r>
          </a:p>
          <a:p>
            <a:pPr marL="0" indent="0" algn="l">
              <a:buNone/>
            </a:pPr>
            <a:r>
              <a:rPr lang="en-US" b="1" dirty="0" smtClean="0"/>
              <a:t>Drugs/toxins: </a:t>
            </a:r>
            <a:r>
              <a:rPr lang="en-US" dirty="0" smtClean="0"/>
              <a:t>Benzene</a:t>
            </a:r>
          </a:p>
          <a:p>
            <a:pPr marL="0" indent="0" algn="l">
              <a:buNone/>
            </a:pPr>
            <a:r>
              <a:rPr lang="en-US" b="1" dirty="0" smtClean="0"/>
              <a:t>Irradiation</a:t>
            </a:r>
          </a:p>
          <a:p>
            <a:pPr marL="0" indent="0" algn="l">
              <a:buNone/>
            </a:pPr>
            <a:r>
              <a:rPr lang="en-US" b="1" dirty="0"/>
              <a:t>Bone disease: </a:t>
            </a:r>
            <a:r>
              <a:rPr lang="en-US" dirty="0"/>
              <a:t>Paget’s disease, </a:t>
            </a:r>
            <a:r>
              <a:rPr lang="en-US" dirty="0" smtClean="0"/>
              <a:t>Osteopetrosis</a:t>
            </a:r>
          </a:p>
          <a:p>
            <a:pPr marL="0" indent="0" algn="l">
              <a:buNone/>
            </a:pPr>
            <a:r>
              <a:rPr lang="en-US" b="1" dirty="0"/>
              <a:t>Inflammatory diseases: </a:t>
            </a:r>
            <a:r>
              <a:rPr lang="en-US" dirty="0"/>
              <a:t>Systemic sclerosis, Systemic lupus</a:t>
            </a:r>
          </a:p>
          <a:p>
            <a:pPr marL="0" indent="0" algn="l">
              <a:buNone/>
            </a:pPr>
            <a:r>
              <a:rPr lang="en-US" dirty="0" smtClean="0"/>
              <a:t> </a:t>
            </a:r>
            <a:endParaRPr lang="en-US" dirty="0"/>
          </a:p>
          <a:p>
            <a:pPr marL="0" indent="0" algn="l">
              <a:buNone/>
            </a:pPr>
            <a:endParaRPr lang="en-US" dirty="0"/>
          </a:p>
          <a:p>
            <a:pPr marL="0" indent="0" algn="l">
              <a:buNone/>
            </a:pPr>
            <a:endParaRPr lang="en-US" dirty="0"/>
          </a:p>
          <a:p>
            <a:pPr marL="0" indent="0" algn="l">
              <a:buNone/>
            </a:pPr>
            <a:endParaRPr lang="ar-IQ" dirty="0"/>
          </a:p>
        </p:txBody>
      </p:sp>
    </p:spTree>
    <p:extLst>
      <p:ext uri="{BB962C8B-B14F-4D97-AF65-F5344CB8AC3E}">
        <p14:creationId xmlns:p14="http://schemas.microsoft.com/office/powerpoint/2010/main" val="33830468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9397"/>
            <a:ext cx="10515600" cy="5687566"/>
          </a:xfrm>
        </p:spPr>
        <p:txBody>
          <a:bodyPr>
            <a:normAutofit/>
          </a:bodyPr>
          <a:lstStyle/>
          <a:p>
            <a:pPr marL="0" indent="0" algn="ctr">
              <a:buNone/>
            </a:pPr>
            <a:endParaRPr lang="en-US" sz="8800" dirty="0" smtClean="0">
              <a:solidFill>
                <a:srgbClr val="FF0000"/>
              </a:solidFill>
              <a:effectLst>
                <a:outerShdw blurRad="38100" dist="38100" dir="2700000" algn="tl">
                  <a:srgbClr val="000000">
                    <a:alpha val="43137"/>
                  </a:srgbClr>
                </a:outerShdw>
              </a:effectLst>
              <a:latin typeface="Algerian" panose="04020705040A02060702" pitchFamily="82" charset="0"/>
            </a:endParaRPr>
          </a:p>
          <a:p>
            <a:pPr marL="0" indent="0" algn="ctr">
              <a:buNone/>
            </a:pPr>
            <a:r>
              <a:rPr lang="en-US" sz="11500" dirty="0" smtClean="0">
                <a:solidFill>
                  <a:srgbClr val="FF0000"/>
                </a:solidFill>
                <a:effectLst>
                  <a:outerShdw blurRad="38100" dist="38100" dir="2700000" algn="tl">
                    <a:srgbClr val="000000">
                      <a:alpha val="43137"/>
                    </a:srgbClr>
                  </a:outerShdw>
                </a:effectLst>
                <a:latin typeface="Algerian" panose="04020705040A02060702" pitchFamily="82" charset="0"/>
              </a:rPr>
              <a:t>GOOD LUCK</a:t>
            </a:r>
            <a:endParaRPr lang="ar-IQ" sz="11500" dirty="0">
              <a:solidFill>
                <a:srgbClr val="FF0000"/>
              </a:solidFill>
              <a:effectLst>
                <a:outerShdw blurRad="38100" dist="38100" dir="2700000" algn="tl">
                  <a:srgbClr val="000000">
                    <a:alpha val="43137"/>
                  </a:srgbClr>
                </a:outerShdw>
              </a:effectLst>
              <a:latin typeface="Algerian" panose="04020705040A02060702" pitchFamily="82" charset="0"/>
            </a:endParaRPr>
          </a:p>
        </p:txBody>
      </p:sp>
    </p:spTree>
    <p:extLst>
      <p:ext uri="{BB962C8B-B14F-4D97-AF65-F5344CB8AC3E}">
        <p14:creationId xmlns:p14="http://schemas.microsoft.com/office/powerpoint/2010/main" val="382898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6194738"/>
          </a:xfrm>
        </p:spPr>
        <p:txBody>
          <a:bodyPr/>
          <a:lstStyle/>
          <a:p>
            <a:pPr marL="0" indent="0" algn="l">
              <a:buNone/>
            </a:pPr>
            <a:r>
              <a:rPr lang="en-US" b="1" dirty="0" smtClean="0">
                <a:solidFill>
                  <a:srgbClr val="FF0000"/>
                </a:solidFill>
              </a:rPr>
              <a:t>Pathophysiology</a:t>
            </a:r>
          </a:p>
          <a:p>
            <a:pPr marL="0" indent="0" algn="l">
              <a:buNone/>
            </a:pPr>
            <a:endParaRPr lang="en-US" dirty="0"/>
          </a:p>
          <a:p>
            <a:pPr marL="0" indent="0" algn="l">
              <a:buNone/>
            </a:pPr>
            <a:r>
              <a:rPr lang="en-US" dirty="0"/>
              <a:t>C</a:t>
            </a:r>
            <a:r>
              <a:rPr lang="en-US" dirty="0" smtClean="0"/>
              <a:t>ytogenetic analyses and molecular methods have established the clonal origin of MPNs; this clonality potentially occurs at different stem cell levels.</a:t>
            </a:r>
          </a:p>
          <a:p>
            <a:pPr marL="0" indent="0" algn="l">
              <a:buNone/>
            </a:pPr>
            <a:endParaRPr lang="en-US" dirty="0"/>
          </a:p>
          <a:p>
            <a:pPr marL="0" indent="0" algn="l">
              <a:buNone/>
            </a:pPr>
            <a:r>
              <a:rPr lang="en-US" b="1" dirty="0" smtClean="0"/>
              <a:t>CML : t(9;22) ( Philadelphia chromosome)</a:t>
            </a:r>
          </a:p>
          <a:p>
            <a:pPr marL="0" indent="0" algn="l">
              <a:buNone/>
            </a:pPr>
            <a:r>
              <a:rPr lang="en-US" b="1" dirty="0" smtClean="0"/>
              <a:t>PV : JAK 2 mutation</a:t>
            </a:r>
          </a:p>
          <a:p>
            <a:pPr marL="0" indent="0" algn="l">
              <a:buNone/>
            </a:pPr>
            <a:r>
              <a:rPr lang="en-US" b="1" dirty="0" smtClean="0"/>
              <a:t>ET and PMF : JAK 2, CALR, MPL</a:t>
            </a:r>
          </a:p>
          <a:p>
            <a:pPr marL="0" indent="0" algn="l">
              <a:buNone/>
            </a:pPr>
            <a:r>
              <a:rPr lang="en-US" b="1" smtClean="0"/>
              <a:t>CNL : CSF3R</a:t>
            </a:r>
            <a:endParaRPr lang="en-US" b="1" dirty="0" smtClean="0"/>
          </a:p>
          <a:p>
            <a:pPr marL="0" indent="0" algn="l">
              <a:buNone/>
            </a:pPr>
            <a:r>
              <a:rPr lang="en-US" b="1" dirty="0" smtClean="0"/>
              <a:t>CEL/HES : PDGFR A&amp;B mutation</a:t>
            </a:r>
          </a:p>
          <a:p>
            <a:pPr marL="0" indent="0" algn="l">
              <a:buNone/>
            </a:pPr>
            <a:r>
              <a:rPr lang="en-US" b="1" dirty="0" smtClean="0"/>
              <a:t>SM : KIT gene mutation</a:t>
            </a:r>
            <a:endParaRPr lang="ar-IQ" b="1" dirty="0"/>
          </a:p>
        </p:txBody>
      </p:sp>
    </p:spTree>
    <p:extLst>
      <p:ext uri="{BB962C8B-B14F-4D97-AF65-F5344CB8AC3E}">
        <p14:creationId xmlns:p14="http://schemas.microsoft.com/office/powerpoint/2010/main" val="2884104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6207617"/>
          </a:xfrm>
        </p:spPr>
        <p:txBody>
          <a:bodyPr>
            <a:normAutofit/>
          </a:bodyPr>
          <a:lstStyle/>
          <a:p>
            <a:pPr marL="0" indent="0" algn="ctr">
              <a:buNone/>
            </a:pPr>
            <a:r>
              <a:rPr lang="en-US" sz="3600" b="1" dirty="0" smtClean="0">
                <a:solidFill>
                  <a:srgbClr val="FF0000"/>
                </a:solidFill>
                <a:effectLst>
                  <a:outerShdw blurRad="38100" dist="38100" dir="2700000" algn="tl">
                    <a:srgbClr val="000000">
                      <a:alpha val="43137"/>
                    </a:srgbClr>
                  </a:outerShdw>
                </a:effectLst>
              </a:rPr>
              <a:t>Polycythemia vera (PV)</a:t>
            </a:r>
          </a:p>
          <a:p>
            <a:pPr marL="0" indent="0" algn="l">
              <a:buNone/>
            </a:pPr>
            <a:endParaRPr lang="en-US" dirty="0"/>
          </a:p>
          <a:p>
            <a:pPr marL="0" indent="0" algn="l">
              <a:buNone/>
            </a:pPr>
            <a:r>
              <a:rPr lang="en-US" b="1" dirty="0" smtClean="0"/>
              <a:t>True polycythemia </a:t>
            </a:r>
            <a:r>
              <a:rPr lang="en-US" dirty="0" smtClean="0"/>
              <a:t>refers to an absolute increase in total body red cell mass, which usually manifests itself as a raised hemoglobin concentration and/or hematocrit/ packed cell volume. </a:t>
            </a:r>
          </a:p>
          <a:p>
            <a:pPr marL="0" indent="0" algn="l">
              <a:buNone/>
            </a:pPr>
            <a:r>
              <a:rPr lang="en-US" dirty="0" smtClean="0"/>
              <a:t>A raised Hb (or hematocrit) can also be secondary to a reduction in plasma volume, without an increase in total red cell volume; this is known as </a:t>
            </a:r>
            <a:r>
              <a:rPr lang="en-US" b="1" dirty="0" smtClean="0"/>
              <a:t>apparent (or relative) polycythemia</a:t>
            </a:r>
            <a:r>
              <a:rPr lang="en-US" dirty="0" smtClean="0"/>
              <a:t>.</a:t>
            </a:r>
          </a:p>
          <a:p>
            <a:pPr marL="0" indent="0" algn="l">
              <a:buNone/>
            </a:pPr>
            <a:endParaRPr lang="en-US" dirty="0" smtClean="0"/>
          </a:p>
          <a:p>
            <a:pPr marL="0" indent="0" algn="l">
              <a:buNone/>
            </a:pPr>
            <a:r>
              <a:rPr lang="en-US" dirty="0" smtClean="0"/>
              <a:t>True polycythemia is further subdivided into </a:t>
            </a:r>
            <a:r>
              <a:rPr lang="en-US" b="1" dirty="0" smtClean="0"/>
              <a:t>primary polycythemia </a:t>
            </a:r>
            <a:r>
              <a:rPr lang="en-US" dirty="0" smtClean="0"/>
              <a:t>(in which hemopoiesis is intrinsically abnormal e.g. </a:t>
            </a:r>
            <a:r>
              <a:rPr lang="en-US" b="1" dirty="0" smtClean="0"/>
              <a:t>PV</a:t>
            </a:r>
            <a:r>
              <a:rPr lang="en-US" dirty="0" smtClean="0"/>
              <a:t>), and </a:t>
            </a:r>
            <a:r>
              <a:rPr lang="en-US" b="1" dirty="0" smtClean="0"/>
              <a:t>secondary polycythemia</a:t>
            </a:r>
            <a:r>
              <a:rPr lang="en-US" dirty="0" smtClean="0"/>
              <a:t>, which results from an increased erythropoietin drive, either in the presence or in the absence of hypoxia.</a:t>
            </a:r>
            <a:endParaRPr lang="ar-IQ" dirty="0"/>
          </a:p>
        </p:txBody>
      </p:sp>
    </p:spTree>
    <p:extLst>
      <p:ext uri="{BB962C8B-B14F-4D97-AF65-F5344CB8AC3E}">
        <p14:creationId xmlns:p14="http://schemas.microsoft.com/office/powerpoint/2010/main" val="2147047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31076" y="837127"/>
            <a:ext cx="7469747" cy="5228821"/>
          </a:xfrm>
          <a:prstGeom prst="rect">
            <a:avLst/>
          </a:prstGeom>
        </p:spPr>
      </p:pic>
    </p:spTree>
    <p:extLst>
      <p:ext uri="{BB962C8B-B14F-4D97-AF65-F5344CB8AC3E}">
        <p14:creationId xmlns:p14="http://schemas.microsoft.com/office/powerpoint/2010/main" val="2767927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6366"/>
            <a:ext cx="10515600" cy="6117465"/>
          </a:xfrm>
        </p:spPr>
        <p:txBody>
          <a:bodyPr/>
          <a:lstStyle/>
          <a:p>
            <a:pPr marL="0" indent="0" algn="l">
              <a:buNone/>
            </a:pPr>
            <a:r>
              <a:rPr lang="en-US" b="1" dirty="0" smtClean="0">
                <a:solidFill>
                  <a:srgbClr val="FF0000"/>
                </a:solidFill>
              </a:rPr>
              <a:t>Pathophysiology of polycythemia vera</a:t>
            </a:r>
          </a:p>
          <a:p>
            <a:pPr marL="0" indent="0" algn="l">
              <a:buNone/>
            </a:pPr>
            <a:endParaRPr lang="en-US" dirty="0" smtClean="0"/>
          </a:p>
          <a:p>
            <a:pPr marL="0" indent="0" algn="l">
              <a:buNone/>
            </a:pPr>
            <a:r>
              <a:rPr lang="en-US" dirty="0" smtClean="0"/>
              <a:t>. Polycythemia vera (PV) is usually accompanied by increased white blood cell and platelet production, which is due to an abnormal clone of the hematopoietic stem cells with increased sensitivity to the different growth factors for maturation.</a:t>
            </a:r>
          </a:p>
          <a:p>
            <a:pPr marL="0" indent="0" algn="l">
              <a:buNone/>
            </a:pPr>
            <a:endParaRPr lang="en-US" dirty="0" smtClean="0"/>
          </a:p>
          <a:p>
            <a:pPr marL="0" indent="0" algn="l">
              <a:buNone/>
            </a:pPr>
            <a:r>
              <a:rPr lang="en-US" dirty="0" smtClean="0"/>
              <a:t>. A mutation of the Janus kinase–2 gene </a:t>
            </a:r>
            <a:r>
              <a:rPr lang="en-US" b="1" dirty="0" smtClean="0"/>
              <a:t>(JAK2) </a:t>
            </a:r>
            <a:r>
              <a:rPr lang="en-US" dirty="0" smtClean="0"/>
              <a:t>is the most likely source of PV pathogenesis, as JAK2 is directly involved in the intracellular signaling following exposure to cytokines to which polycythemia vera progenitor cells display hypersensitivity.</a:t>
            </a:r>
          </a:p>
          <a:p>
            <a:pPr marL="0" indent="0" algn="l">
              <a:buNone/>
            </a:pPr>
            <a:endParaRPr lang="en-US" dirty="0"/>
          </a:p>
          <a:p>
            <a:pPr marL="0" indent="0" algn="l">
              <a:buNone/>
            </a:pPr>
            <a:r>
              <a:rPr lang="en-US" dirty="0" smtClean="0"/>
              <a:t>. JAK 2 mutation is positive in &gt;95% of PV</a:t>
            </a:r>
          </a:p>
          <a:p>
            <a:pPr marL="0" indent="0" algn="l">
              <a:buNone/>
            </a:pPr>
            <a:endParaRPr lang="ar-IQ" dirty="0"/>
          </a:p>
        </p:txBody>
      </p:sp>
    </p:spTree>
    <p:extLst>
      <p:ext uri="{BB962C8B-B14F-4D97-AF65-F5344CB8AC3E}">
        <p14:creationId xmlns:p14="http://schemas.microsoft.com/office/powerpoint/2010/main" val="623723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6366"/>
            <a:ext cx="10515600" cy="6143223"/>
          </a:xfrm>
        </p:spPr>
        <p:txBody>
          <a:bodyPr>
            <a:normAutofit/>
          </a:bodyPr>
          <a:lstStyle/>
          <a:p>
            <a:pPr marL="0" indent="0" algn="l">
              <a:buNone/>
            </a:pPr>
            <a:r>
              <a:rPr lang="en-US" sz="3200" b="1" dirty="0" smtClean="0">
                <a:solidFill>
                  <a:srgbClr val="FF0000"/>
                </a:solidFill>
              </a:rPr>
              <a:t>Epidemiology</a:t>
            </a:r>
          </a:p>
          <a:p>
            <a:pPr marL="0" indent="0" algn="l">
              <a:buNone/>
            </a:pPr>
            <a:endParaRPr lang="en-US" sz="3200" dirty="0" smtClean="0"/>
          </a:p>
          <a:p>
            <a:pPr marL="0" indent="0" algn="l">
              <a:buNone/>
            </a:pPr>
            <a:r>
              <a:rPr lang="en-US" sz="3200" dirty="0" smtClean="0"/>
              <a:t>.The annual incidence of PV is reported to be around 2–3 per</a:t>
            </a:r>
          </a:p>
          <a:p>
            <a:pPr marL="0" indent="0" algn="l">
              <a:buNone/>
            </a:pPr>
            <a:r>
              <a:rPr lang="en-US" sz="3200" dirty="0" smtClean="0"/>
              <a:t>100,000 of the population</a:t>
            </a:r>
          </a:p>
          <a:p>
            <a:pPr marL="0" indent="0" algn="l">
              <a:buNone/>
            </a:pPr>
            <a:endParaRPr lang="en-US" sz="3200" dirty="0" smtClean="0"/>
          </a:p>
          <a:p>
            <a:pPr marL="0" indent="0" algn="l">
              <a:buNone/>
            </a:pPr>
            <a:r>
              <a:rPr lang="en-US" sz="3200" dirty="0"/>
              <a:t>.</a:t>
            </a:r>
            <a:r>
              <a:rPr lang="en-US" sz="3200" dirty="0" smtClean="0"/>
              <a:t> male–female ratio of 1.2:1.</a:t>
            </a:r>
          </a:p>
          <a:p>
            <a:pPr marL="0" indent="0" algn="l">
              <a:buNone/>
            </a:pPr>
            <a:endParaRPr lang="en-US" sz="3200" dirty="0" smtClean="0"/>
          </a:p>
          <a:p>
            <a:pPr marL="0" indent="0" algn="l">
              <a:buNone/>
            </a:pPr>
            <a:r>
              <a:rPr lang="en-US" sz="3200" dirty="0" smtClean="0"/>
              <a:t>. The median age at onset is 55–60 years and although incidence increases with age, PV can occur at any age.</a:t>
            </a:r>
            <a:endParaRPr lang="ar-IQ" sz="3200" dirty="0"/>
          </a:p>
        </p:txBody>
      </p:sp>
    </p:spTree>
    <p:extLst>
      <p:ext uri="{BB962C8B-B14F-4D97-AF65-F5344CB8AC3E}">
        <p14:creationId xmlns:p14="http://schemas.microsoft.com/office/powerpoint/2010/main" val="1750918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6078828"/>
          </a:xfrm>
        </p:spPr>
        <p:txBody>
          <a:bodyPr>
            <a:normAutofit fontScale="92500" lnSpcReduction="10000"/>
          </a:bodyPr>
          <a:lstStyle/>
          <a:p>
            <a:pPr marL="0" indent="0" algn="l">
              <a:buNone/>
            </a:pPr>
            <a:r>
              <a:rPr lang="en-US" b="1" dirty="0" smtClean="0">
                <a:solidFill>
                  <a:srgbClr val="FF0000"/>
                </a:solidFill>
              </a:rPr>
              <a:t>Clinical features</a:t>
            </a:r>
            <a:endParaRPr lang="en-US" dirty="0"/>
          </a:p>
          <a:p>
            <a:pPr marL="0" indent="0" algn="l">
              <a:buNone/>
            </a:pPr>
            <a:r>
              <a:rPr lang="en-US" b="1" u="sng" dirty="0" smtClean="0">
                <a:solidFill>
                  <a:srgbClr val="FF0000"/>
                </a:solidFill>
              </a:rPr>
              <a:t>Thrombotic complications</a:t>
            </a:r>
          </a:p>
          <a:p>
            <a:pPr marL="0" indent="0" algn="l">
              <a:buNone/>
            </a:pPr>
            <a:r>
              <a:rPr lang="en-US" dirty="0" smtClean="0"/>
              <a:t>Thrombosis is the most common serious complication of PV. The increased hematocrit leads to an increased blood viscosity and abnormal platelet–endothelial contact, together with thrombocytosis and pre-existing vascular disease can all lead to increase thrombotic risk.</a:t>
            </a:r>
          </a:p>
          <a:p>
            <a:pPr marL="0" indent="0" algn="l">
              <a:buNone/>
            </a:pPr>
            <a:r>
              <a:rPr lang="en-US" b="1" u="sng" dirty="0" smtClean="0"/>
              <a:t>Arterial occlusions </a:t>
            </a:r>
            <a:r>
              <a:rPr lang="en-US" dirty="0" smtClean="0"/>
              <a:t>can lead to myocardial infarcts, strokes, transient ischemic attacks, and mesenteric and limb ischemia. </a:t>
            </a:r>
          </a:p>
          <a:p>
            <a:pPr marL="0" indent="0" algn="l">
              <a:buNone/>
            </a:pPr>
            <a:r>
              <a:rPr lang="en-US" dirty="0" smtClean="0"/>
              <a:t>In the </a:t>
            </a:r>
            <a:r>
              <a:rPr lang="en-US" b="1" u="sng" dirty="0" smtClean="0"/>
              <a:t>venous circulation</a:t>
            </a:r>
            <a:r>
              <a:rPr lang="en-US" dirty="0" smtClean="0"/>
              <a:t>, unusual sites, such as the splanchnic vessels can be involved. As a result, mesenteric, splenic and hepatoportal thromboses are recognized presenting features of PV. </a:t>
            </a:r>
            <a:r>
              <a:rPr lang="en-US" b="1" i="1" dirty="0" smtClean="0"/>
              <a:t>Recent data indicate that this propensity to venous thrombosis in atypical sites is particularly strongly correlated with the presence of the JAK2 V617F mutation, and indeed patients presenting with otherwise unexplained splanchnic vein thrombosis will often be found to have the mutation, even in the absence of an overt MPN. </a:t>
            </a:r>
            <a:endParaRPr lang="ar-IQ" b="1" i="1" dirty="0"/>
          </a:p>
        </p:txBody>
      </p:sp>
    </p:spTree>
    <p:extLst>
      <p:ext uri="{BB962C8B-B14F-4D97-AF65-F5344CB8AC3E}">
        <p14:creationId xmlns:p14="http://schemas.microsoft.com/office/powerpoint/2010/main" val="2191596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2553</Words>
  <Application>Microsoft Office PowerPoint</Application>
  <PresentationFormat>Widescreen</PresentationFormat>
  <Paragraphs>314</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Algerian</vt:lpstr>
      <vt:lpstr>Arial</vt:lpstr>
      <vt:lpstr>Calibri</vt:lpstr>
      <vt:lpstr>Calibri Light</vt:lpstr>
      <vt:lpstr>Times New Roman</vt:lpstr>
      <vt:lpstr>Office Theme</vt:lpstr>
      <vt:lpstr>MYELOPROLIFERATIVE NEOPLASMS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MYELOPROLIFERATIVE NEOPLASIA</dc:title>
  <dc:creator>DR.Ahmed Saker 2O11</dc:creator>
  <cp:lastModifiedBy>DR.Ahmed Saker 2O11</cp:lastModifiedBy>
  <cp:revision>59</cp:revision>
  <dcterms:created xsi:type="dcterms:W3CDTF">2020-03-26T18:31:14Z</dcterms:created>
  <dcterms:modified xsi:type="dcterms:W3CDTF">2021-02-20T14:35:44Z</dcterms:modified>
</cp:coreProperties>
</file>